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7"/>
  </p:notesMasterIdLst>
  <p:sldIdLst>
    <p:sldId id="357" r:id="rId3"/>
    <p:sldId id="358" r:id="rId4"/>
    <p:sldId id="404" r:id="rId5"/>
    <p:sldId id="401" r:id="rId6"/>
    <p:sldId id="399" r:id="rId7"/>
    <p:sldId id="359" r:id="rId8"/>
    <p:sldId id="360" r:id="rId9"/>
    <p:sldId id="391" r:id="rId10"/>
    <p:sldId id="408" r:id="rId11"/>
    <p:sldId id="361" r:id="rId12"/>
    <p:sldId id="383" r:id="rId13"/>
    <p:sldId id="382" r:id="rId14"/>
    <p:sldId id="362" r:id="rId15"/>
    <p:sldId id="363" r:id="rId16"/>
    <p:sldId id="364" r:id="rId17"/>
    <p:sldId id="306" r:id="rId18"/>
    <p:sldId id="409" r:id="rId19"/>
    <p:sldId id="366" r:id="rId20"/>
    <p:sldId id="367" r:id="rId21"/>
    <p:sldId id="368" r:id="rId22"/>
    <p:sldId id="307" r:id="rId23"/>
    <p:sldId id="402" r:id="rId24"/>
    <p:sldId id="390" r:id="rId25"/>
    <p:sldId id="403" r:id="rId26"/>
    <p:sldId id="411" r:id="rId27"/>
    <p:sldId id="412" r:id="rId28"/>
    <p:sldId id="413" r:id="rId29"/>
    <p:sldId id="394" r:id="rId30"/>
    <p:sldId id="407" r:id="rId31"/>
    <p:sldId id="414" r:id="rId32"/>
    <p:sldId id="395" r:id="rId33"/>
    <p:sldId id="396" r:id="rId34"/>
    <p:sldId id="384" r:id="rId35"/>
    <p:sldId id="372" r:id="rId36"/>
    <p:sldId id="393" r:id="rId37"/>
    <p:sldId id="369" r:id="rId38"/>
    <p:sldId id="405" r:id="rId39"/>
    <p:sldId id="400" r:id="rId40"/>
    <p:sldId id="406" r:id="rId41"/>
    <p:sldId id="385" r:id="rId42"/>
    <p:sldId id="386" r:id="rId43"/>
    <p:sldId id="410" r:id="rId44"/>
    <p:sldId id="389" r:id="rId45"/>
    <p:sldId id="294" r:id="rId4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EB6"/>
    <a:srgbClr val="008BEB"/>
    <a:srgbClr val="133553"/>
    <a:srgbClr val="6F6F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F6CF2E-128C-47A5-E3FC-62F1DB40F2C3}" v="8" dt="2023-05-10T05:18:34.843"/>
    <p1510:client id="{855B4753-3B94-457A-A9E3-17B3C81E4E52}" v="1" dt="2023-04-27T02:44:27.005"/>
    <p1510:client id="{9F85417F-6D4C-DC4B-933D-42E7EE729BE1}" v="271" dt="2023-05-01T05:46:58.813"/>
    <p1510:client id="{AA78323D-C078-9AA6-0ED0-10200C307BE7}" v="2" dt="2023-04-27T09:09:55.994"/>
    <p1510:client id="{B9267508-B4F9-5298-EC8B-A219AA8994D5}" v="207" dt="2023-04-27T08:51:05.047"/>
    <p1510:client id="{C0A7BC46-EE0D-4DC4-76C7-69B4489D0896}" v="1569" dt="2023-04-27T06:53:35.8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2574" y="12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57AA473-1B54-44CF-903D-A7DBCB68B605}" type="datetimeFigureOut">
              <a:rPr lang="en-AU" smtClean="0"/>
              <a:t>10/05/2023</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EC6E309-439A-415B-98DD-1CA1C0B6D771}" type="slidenum">
              <a:rPr lang="en-AU" smtClean="0"/>
              <a:t>‹#›</a:t>
            </a:fld>
            <a:endParaRPr lang="en-AU"/>
          </a:p>
        </p:txBody>
      </p:sp>
    </p:spTree>
    <p:extLst>
      <p:ext uri="{BB962C8B-B14F-4D97-AF65-F5344CB8AC3E}">
        <p14:creationId xmlns:p14="http://schemas.microsoft.com/office/powerpoint/2010/main" val="677960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Good Evening Parents and Students</a:t>
            </a:r>
          </a:p>
          <a:p>
            <a:pPr marL="171450" indent="-171450">
              <a:buFont typeface="Calibri"/>
              <a:buChar char="-"/>
            </a:pPr>
            <a:r>
              <a:rPr lang="en-US">
                <a:cs typeface="Calibri"/>
              </a:rPr>
              <a:t>This evening is the start of </a:t>
            </a:r>
          </a:p>
        </p:txBody>
      </p:sp>
      <p:sp>
        <p:nvSpPr>
          <p:cNvPr id="4" name="Slide Number Placeholder 3"/>
          <p:cNvSpPr>
            <a:spLocks noGrp="1"/>
          </p:cNvSpPr>
          <p:nvPr>
            <p:ph type="sldNum" sz="quarter" idx="5"/>
          </p:nvPr>
        </p:nvSpPr>
        <p:spPr/>
        <p:txBody>
          <a:bodyPr/>
          <a:lstStyle/>
          <a:p>
            <a:fld id="{3EC6E309-439A-415B-98DD-1CA1C0B6D771}" type="slidenum">
              <a:rPr lang="en-AU" smtClean="0"/>
              <a:t>2</a:t>
            </a:fld>
            <a:endParaRPr lang="en-AU"/>
          </a:p>
        </p:txBody>
      </p:sp>
    </p:spTree>
    <p:extLst>
      <p:ext uri="{BB962C8B-B14F-4D97-AF65-F5344CB8AC3E}">
        <p14:creationId xmlns:p14="http://schemas.microsoft.com/office/powerpoint/2010/main" val="1597968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WACE acknowledges that at the end of compulsory schooling a student has achieved or exceeded the required minimum standards in an educational program.</a:t>
            </a:r>
            <a:endParaRPr lang="en-US"/>
          </a:p>
          <a:p>
            <a:endParaRPr lang="en-US" b="1">
              <a:cs typeface="Calibri"/>
            </a:endParaRPr>
          </a:p>
          <a:p>
            <a:r>
              <a:rPr lang="en-US" b="1">
                <a:cs typeface="Calibri"/>
              </a:rPr>
              <a:t>For students who may not be working towards a WACE due to no meeting the minimum literacy and numeracy standard (OLNA) or who don't achieve the 14 C grades or higher (or equivalents) in Year 11 and 12 they will work towards the achievement of what we call a The WASSA.</a:t>
            </a:r>
          </a:p>
          <a:p>
            <a:r>
              <a:rPr lang="en-US" b="1">
                <a:cs typeface="Calibri"/>
              </a:rPr>
              <a:t>WASSA</a:t>
            </a:r>
            <a:r>
              <a:rPr lang="en-US" b="1"/>
              <a:t> -</a:t>
            </a:r>
            <a:r>
              <a:rPr lang="en-US"/>
              <a:t> Western Australian Statement of Student Achievement, also known as the WASSA</a:t>
            </a:r>
            <a:endParaRPr lang="en-US" b="1">
              <a:cs typeface="Calibri"/>
            </a:endParaRPr>
          </a:p>
          <a:p>
            <a:r>
              <a:rPr lang="en-US"/>
              <a:t>The WASSA, is issued to all Year 12 students at the completion of their secondary schooling. The WASSA provides a formal record of what students leaving in Year 12 have achieved, as a result of their school education in Western Australia.</a:t>
            </a:r>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3EC6E309-439A-415B-98DD-1CA1C0B6D771}" type="slidenum">
              <a:rPr lang="en-AU" smtClean="0"/>
              <a:t>5</a:t>
            </a:fld>
            <a:endParaRPr lang="en-AU"/>
          </a:p>
        </p:txBody>
      </p:sp>
    </p:spTree>
    <p:extLst>
      <p:ext uri="{BB962C8B-B14F-4D97-AF65-F5344CB8AC3E}">
        <p14:creationId xmlns:p14="http://schemas.microsoft.com/office/powerpoint/2010/main" val="3207503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At the point of firming up student course selections our Senior School team will ensure students are compliant with their List A and B subjects – but the List A component is always ticked off consistently as every students is required to be enrolled in an English course.</a:t>
            </a:r>
          </a:p>
        </p:txBody>
      </p:sp>
      <p:sp>
        <p:nvSpPr>
          <p:cNvPr id="4" name="Slide Number Placeholder 3"/>
          <p:cNvSpPr>
            <a:spLocks noGrp="1"/>
          </p:cNvSpPr>
          <p:nvPr>
            <p:ph type="sldNum" sz="quarter" idx="5"/>
          </p:nvPr>
        </p:nvSpPr>
        <p:spPr/>
        <p:txBody>
          <a:bodyPr/>
          <a:lstStyle/>
          <a:p>
            <a:fld id="{3EC6E309-439A-415B-98DD-1CA1C0B6D771}" type="slidenum">
              <a:rPr lang="en-AU" smtClean="0"/>
              <a:t>7</a:t>
            </a:fld>
            <a:endParaRPr lang="en-AU"/>
          </a:p>
        </p:txBody>
      </p:sp>
    </p:spTree>
    <p:extLst>
      <p:ext uri="{BB962C8B-B14F-4D97-AF65-F5344CB8AC3E}">
        <p14:creationId xmlns:p14="http://schemas.microsoft.com/office/powerpoint/2010/main" val="2344513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Senior School Handbook will be available to parents from approximately week 5 of this term – depending on the time-line and turnaround from our printers.</a:t>
            </a:r>
          </a:p>
        </p:txBody>
      </p:sp>
      <p:sp>
        <p:nvSpPr>
          <p:cNvPr id="4" name="Slide Number Placeholder 3"/>
          <p:cNvSpPr>
            <a:spLocks noGrp="1"/>
          </p:cNvSpPr>
          <p:nvPr>
            <p:ph type="sldNum" sz="quarter" idx="5"/>
          </p:nvPr>
        </p:nvSpPr>
        <p:spPr/>
        <p:txBody>
          <a:bodyPr/>
          <a:lstStyle/>
          <a:p>
            <a:fld id="{3EC6E309-439A-415B-98DD-1CA1C0B6D771}" type="slidenum">
              <a:rPr lang="en-AU" smtClean="0"/>
              <a:t>8</a:t>
            </a:fld>
            <a:endParaRPr lang="en-AU"/>
          </a:p>
        </p:txBody>
      </p:sp>
    </p:spTree>
    <p:extLst>
      <p:ext uri="{BB962C8B-B14F-4D97-AF65-F5344CB8AC3E}">
        <p14:creationId xmlns:p14="http://schemas.microsoft.com/office/powerpoint/2010/main" val="3075901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77E74-E0C6-4267-850B-9690983600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3F1A6AF-005B-40D4-AA55-567FAA33A7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6CCA01D-57F7-4EB8-B017-12184EDA779F}"/>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5" name="Footer Placeholder 4">
            <a:extLst>
              <a:ext uri="{FF2B5EF4-FFF2-40B4-BE49-F238E27FC236}">
                <a16:creationId xmlns:a16="http://schemas.microsoft.com/office/drawing/2014/main" id="{501BA943-B45C-42C5-B749-8848539E3AD7}"/>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D7344B7B-32B2-4995-AC36-D374F0E98BCA}"/>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3785702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DA106-E6DE-47F1-ABE2-25A01142E7E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BE32DCD-4DD0-4E62-8AFE-7BEE85BC1B8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BFF7D28-2869-4CC6-B1B6-B38B520CB7CE}"/>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5" name="Footer Placeholder 4">
            <a:extLst>
              <a:ext uri="{FF2B5EF4-FFF2-40B4-BE49-F238E27FC236}">
                <a16:creationId xmlns:a16="http://schemas.microsoft.com/office/drawing/2014/main" id="{39B19095-33E1-4E78-AB4A-7C6FBAD577C2}"/>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F75A72CC-FA96-4617-826D-8E5763C76B77}"/>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1575136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8A72D1-1DE0-449D-82D1-095EF0B5E3F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0FBB9CA-E427-48A1-9A83-942E75E1D91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C7E2997-A68E-44A1-A90F-BCE007601FA9}"/>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5" name="Footer Placeholder 4">
            <a:extLst>
              <a:ext uri="{FF2B5EF4-FFF2-40B4-BE49-F238E27FC236}">
                <a16:creationId xmlns:a16="http://schemas.microsoft.com/office/drawing/2014/main" id="{2EF38E4A-4AC8-4DC1-BBC8-E44A1ED44D6D}"/>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44C9F5FA-F423-4BE9-A150-A11D7A76F078}"/>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2108072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77E74-E0C6-4267-850B-9690983600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3F1A6AF-005B-40D4-AA55-567FAA33A7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6CCA01D-57F7-4EB8-B017-12184EDA779F}"/>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5" name="Footer Placeholder 4">
            <a:extLst>
              <a:ext uri="{FF2B5EF4-FFF2-40B4-BE49-F238E27FC236}">
                <a16:creationId xmlns:a16="http://schemas.microsoft.com/office/drawing/2014/main" id="{501BA943-B45C-42C5-B749-8848539E3AD7}"/>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D7344B7B-32B2-4995-AC36-D374F0E98BCA}"/>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3494352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1CB3F-4726-4B51-B118-0BC62A9CFF8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6DB5E6A-C96D-4DFB-9E36-1AB82D0CA1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3CA2F8-84F2-4274-8F65-CF7C9180DD2F}"/>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5" name="Footer Placeholder 4">
            <a:extLst>
              <a:ext uri="{FF2B5EF4-FFF2-40B4-BE49-F238E27FC236}">
                <a16:creationId xmlns:a16="http://schemas.microsoft.com/office/drawing/2014/main" id="{C7F18A8D-FCC2-4FDE-B0B9-4B2934530185}"/>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899D7257-DBE3-4EBA-AEF8-56639691394F}"/>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195125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96304-CF1B-4B09-8DF2-5D49CF1938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00E86FE4-F768-4A20-A7A7-2AEC51998A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D49CC67-D67E-4A06-AA51-2FC19D94C06B}"/>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5" name="Footer Placeholder 4">
            <a:extLst>
              <a:ext uri="{FF2B5EF4-FFF2-40B4-BE49-F238E27FC236}">
                <a16:creationId xmlns:a16="http://schemas.microsoft.com/office/drawing/2014/main" id="{97693A80-A4F5-46EA-93A8-52A6947FBC86}"/>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4CE00140-F2AC-46DA-BAED-91FCCD5E4A5E}"/>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347504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D052D-0E10-4800-9FFA-733D5CF47CB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125EC43-F48A-497A-A6E6-CC9945F8DC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BD51D177-3355-4ACD-9ADB-6341BC6F92D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86073E0-B18C-4083-A0B3-F4CBF5B64769}"/>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6" name="Footer Placeholder 5">
            <a:extLst>
              <a:ext uri="{FF2B5EF4-FFF2-40B4-BE49-F238E27FC236}">
                <a16:creationId xmlns:a16="http://schemas.microsoft.com/office/drawing/2014/main" id="{F749535C-00E3-4D8C-B3DE-D3BCE5C35A76}"/>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id="{C5A44B62-1461-4132-85F7-0B592C352ED7}"/>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2156075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11CF5-F3EA-473B-B3A5-E57CFA7FC39C}"/>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0DB35CE-5E49-406F-9B09-16B3D2E804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FB91C0D-A3C7-4083-B509-B37F9D1FD9C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0E3B47C-904B-451B-8D57-98836606C3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36C895-E8FE-4ABD-9402-B7009F24C76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6C1CAF1-6682-4363-A1BF-C5F7AA43DC26}"/>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8" name="Footer Placeholder 7">
            <a:extLst>
              <a:ext uri="{FF2B5EF4-FFF2-40B4-BE49-F238E27FC236}">
                <a16:creationId xmlns:a16="http://schemas.microsoft.com/office/drawing/2014/main" id="{18740708-C9A5-42FA-B4C0-092496CE06AD}"/>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9" name="Slide Number Placeholder 8">
            <a:extLst>
              <a:ext uri="{FF2B5EF4-FFF2-40B4-BE49-F238E27FC236}">
                <a16:creationId xmlns:a16="http://schemas.microsoft.com/office/drawing/2014/main" id="{830442FB-59DA-4664-8F35-1D7B9C0D0E13}"/>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20210283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B0DFF-27CF-4A39-A096-7FAB6701826C}"/>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48AF7687-694E-4791-B182-E41899172240}"/>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4" name="Footer Placeholder 3">
            <a:extLst>
              <a:ext uri="{FF2B5EF4-FFF2-40B4-BE49-F238E27FC236}">
                <a16:creationId xmlns:a16="http://schemas.microsoft.com/office/drawing/2014/main" id="{914B28AD-CC5C-4B66-95E1-C0232898EE3A}"/>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5" name="Slide Number Placeholder 4">
            <a:extLst>
              <a:ext uri="{FF2B5EF4-FFF2-40B4-BE49-F238E27FC236}">
                <a16:creationId xmlns:a16="http://schemas.microsoft.com/office/drawing/2014/main" id="{45131A3A-95E0-480C-A3C5-16A7EA1C15FE}"/>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2324082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D9469E-A57B-4B89-AC05-A0489A590F1C}"/>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3" name="Footer Placeholder 2">
            <a:extLst>
              <a:ext uri="{FF2B5EF4-FFF2-40B4-BE49-F238E27FC236}">
                <a16:creationId xmlns:a16="http://schemas.microsoft.com/office/drawing/2014/main" id="{78BB5317-0D51-4D9D-BE58-38914939645C}"/>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4" name="Slide Number Placeholder 3">
            <a:extLst>
              <a:ext uri="{FF2B5EF4-FFF2-40B4-BE49-F238E27FC236}">
                <a16:creationId xmlns:a16="http://schemas.microsoft.com/office/drawing/2014/main" id="{BAACAB0E-C546-452F-8FFA-A53EC749CDCA}"/>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27922642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E0A0A-77C7-4453-83DD-5295686EE1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0260443-CF4D-4141-9917-7E4FA3EBAF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32CF1AF-1FA8-45F9-B24D-B8348B99FD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480020-39A5-4E33-9B97-3406BC79AE36}"/>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6" name="Footer Placeholder 5">
            <a:extLst>
              <a:ext uri="{FF2B5EF4-FFF2-40B4-BE49-F238E27FC236}">
                <a16:creationId xmlns:a16="http://schemas.microsoft.com/office/drawing/2014/main" id="{60DB8CF9-D342-42B9-B15A-0D50C36E9C6C}"/>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id="{D486763B-6142-46CC-AA0D-50B67F4CD61F}"/>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684742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1CB3F-4726-4B51-B118-0BC62A9CFF8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6DB5E6A-C96D-4DFB-9E36-1AB82D0CA1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3CA2F8-84F2-4274-8F65-CF7C9180DD2F}"/>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5" name="Footer Placeholder 4">
            <a:extLst>
              <a:ext uri="{FF2B5EF4-FFF2-40B4-BE49-F238E27FC236}">
                <a16:creationId xmlns:a16="http://schemas.microsoft.com/office/drawing/2014/main" id="{C7F18A8D-FCC2-4FDE-B0B9-4B2934530185}"/>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899D7257-DBE3-4EBA-AEF8-56639691394F}"/>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3352582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8AB64-2974-4EF8-A646-228CB0DAF5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096371D-F047-4DFA-B7D0-68A9AC86D1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BBE0E8D-2583-4A80-B1E1-D52B608674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8BCC7A-832A-41C9-96E8-781D4B6AF35E}"/>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6" name="Footer Placeholder 5">
            <a:extLst>
              <a:ext uri="{FF2B5EF4-FFF2-40B4-BE49-F238E27FC236}">
                <a16:creationId xmlns:a16="http://schemas.microsoft.com/office/drawing/2014/main" id="{E15E6F30-6794-4C0D-9778-DE6540D46812}"/>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id="{E4BDA830-D520-4B62-ACC0-9AF58DACCB22}"/>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31115991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DA106-E6DE-47F1-ABE2-25A01142E7E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BE32DCD-4DD0-4E62-8AFE-7BEE85BC1B8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BFF7D28-2869-4CC6-B1B6-B38B520CB7CE}"/>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5" name="Footer Placeholder 4">
            <a:extLst>
              <a:ext uri="{FF2B5EF4-FFF2-40B4-BE49-F238E27FC236}">
                <a16:creationId xmlns:a16="http://schemas.microsoft.com/office/drawing/2014/main" id="{39B19095-33E1-4E78-AB4A-7C6FBAD577C2}"/>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F75A72CC-FA96-4617-826D-8E5763C76B77}"/>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23087710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8A72D1-1DE0-449D-82D1-095EF0B5E3F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0FBB9CA-E427-48A1-9A83-942E75E1D91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C7E2997-A68E-44A1-A90F-BCE007601FA9}"/>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5" name="Footer Placeholder 4">
            <a:extLst>
              <a:ext uri="{FF2B5EF4-FFF2-40B4-BE49-F238E27FC236}">
                <a16:creationId xmlns:a16="http://schemas.microsoft.com/office/drawing/2014/main" id="{2EF38E4A-4AC8-4DC1-BBC8-E44A1ED44D6D}"/>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44C9F5FA-F423-4BE9-A150-A11D7A76F078}"/>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4019081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96304-CF1B-4B09-8DF2-5D49CF1938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00E86FE4-F768-4A20-A7A7-2AEC51998A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D49CC67-D67E-4A06-AA51-2FC19D94C06B}"/>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5" name="Footer Placeholder 4">
            <a:extLst>
              <a:ext uri="{FF2B5EF4-FFF2-40B4-BE49-F238E27FC236}">
                <a16:creationId xmlns:a16="http://schemas.microsoft.com/office/drawing/2014/main" id="{97693A80-A4F5-46EA-93A8-52A6947FBC86}"/>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id="{4CE00140-F2AC-46DA-BAED-91FCCD5E4A5E}"/>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146100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D052D-0E10-4800-9FFA-733D5CF47CB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125EC43-F48A-497A-A6E6-CC9945F8DC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BD51D177-3355-4ACD-9ADB-6341BC6F92D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86073E0-B18C-4083-A0B3-F4CBF5B64769}"/>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6" name="Footer Placeholder 5">
            <a:extLst>
              <a:ext uri="{FF2B5EF4-FFF2-40B4-BE49-F238E27FC236}">
                <a16:creationId xmlns:a16="http://schemas.microsoft.com/office/drawing/2014/main" id="{F749535C-00E3-4D8C-B3DE-D3BCE5C35A76}"/>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id="{C5A44B62-1461-4132-85F7-0B592C352ED7}"/>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19947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11CF5-F3EA-473B-B3A5-E57CFA7FC39C}"/>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0DB35CE-5E49-406F-9B09-16B3D2E804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FB91C0D-A3C7-4083-B509-B37F9D1FD9C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0E3B47C-904B-451B-8D57-98836606C3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36C895-E8FE-4ABD-9402-B7009F24C76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6C1CAF1-6682-4363-A1BF-C5F7AA43DC26}"/>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8" name="Footer Placeholder 7">
            <a:extLst>
              <a:ext uri="{FF2B5EF4-FFF2-40B4-BE49-F238E27FC236}">
                <a16:creationId xmlns:a16="http://schemas.microsoft.com/office/drawing/2014/main" id="{18740708-C9A5-42FA-B4C0-092496CE06AD}"/>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9" name="Slide Number Placeholder 8">
            <a:extLst>
              <a:ext uri="{FF2B5EF4-FFF2-40B4-BE49-F238E27FC236}">
                <a16:creationId xmlns:a16="http://schemas.microsoft.com/office/drawing/2014/main" id="{830442FB-59DA-4664-8F35-1D7B9C0D0E13}"/>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2509720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B0DFF-27CF-4A39-A096-7FAB6701826C}"/>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48AF7687-694E-4791-B182-E41899172240}"/>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4" name="Footer Placeholder 3">
            <a:extLst>
              <a:ext uri="{FF2B5EF4-FFF2-40B4-BE49-F238E27FC236}">
                <a16:creationId xmlns:a16="http://schemas.microsoft.com/office/drawing/2014/main" id="{914B28AD-CC5C-4B66-95E1-C0232898EE3A}"/>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5" name="Slide Number Placeholder 4">
            <a:extLst>
              <a:ext uri="{FF2B5EF4-FFF2-40B4-BE49-F238E27FC236}">
                <a16:creationId xmlns:a16="http://schemas.microsoft.com/office/drawing/2014/main" id="{45131A3A-95E0-480C-A3C5-16A7EA1C15FE}"/>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1002330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D9469E-A57B-4B89-AC05-A0489A590F1C}"/>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3" name="Footer Placeholder 2">
            <a:extLst>
              <a:ext uri="{FF2B5EF4-FFF2-40B4-BE49-F238E27FC236}">
                <a16:creationId xmlns:a16="http://schemas.microsoft.com/office/drawing/2014/main" id="{78BB5317-0D51-4D9D-BE58-38914939645C}"/>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4" name="Slide Number Placeholder 3">
            <a:extLst>
              <a:ext uri="{FF2B5EF4-FFF2-40B4-BE49-F238E27FC236}">
                <a16:creationId xmlns:a16="http://schemas.microsoft.com/office/drawing/2014/main" id="{BAACAB0E-C546-452F-8FFA-A53EC749CDCA}"/>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3730351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E0A0A-77C7-4453-83DD-5295686EE1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0260443-CF4D-4141-9917-7E4FA3EBAF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32CF1AF-1FA8-45F9-B24D-B8348B99FD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480020-39A5-4E33-9B97-3406BC79AE36}"/>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6" name="Footer Placeholder 5">
            <a:extLst>
              <a:ext uri="{FF2B5EF4-FFF2-40B4-BE49-F238E27FC236}">
                <a16:creationId xmlns:a16="http://schemas.microsoft.com/office/drawing/2014/main" id="{60DB8CF9-D342-42B9-B15A-0D50C36E9C6C}"/>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id="{D486763B-6142-46CC-AA0D-50B67F4CD61F}"/>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2915669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8AB64-2974-4EF8-A646-228CB0DAF5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096371D-F047-4DFA-B7D0-68A9AC86D1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BBE0E8D-2583-4A80-B1E1-D52B608674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8BCC7A-832A-41C9-96E8-781D4B6AF35E}"/>
              </a:ext>
            </a:extLst>
          </p:cNvPr>
          <p:cNvSpPr>
            <a:spLocks noGrp="1"/>
          </p:cNvSpPr>
          <p:nvPr>
            <p:ph type="dt" sz="half" idx="10"/>
          </p:nvPr>
        </p:nvSpPr>
        <p:spPr>
          <a:xfrm>
            <a:off x="838200" y="6356350"/>
            <a:ext cx="2743200" cy="365125"/>
          </a:xfrm>
          <a:prstGeom prst="rect">
            <a:avLst/>
          </a:prstGeom>
        </p:spPr>
        <p:txBody>
          <a:bodyPr/>
          <a:lstStyle/>
          <a:p>
            <a:fld id="{695502CE-B703-490E-873A-10334C8E4EC4}" type="datetimeFigureOut">
              <a:rPr lang="en-AU" smtClean="0"/>
              <a:t>10/05/2023</a:t>
            </a:fld>
            <a:endParaRPr lang="en-AU"/>
          </a:p>
        </p:txBody>
      </p:sp>
      <p:sp>
        <p:nvSpPr>
          <p:cNvPr id="6" name="Footer Placeholder 5">
            <a:extLst>
              <a:ext uri="{FF2B5EF4-FFF2-40B4-BE49-F238E27FC236}">
                <a16:creationId xmlns:a16="http://schemas.microsoft.com/office/drawing/2014/main" id="{E15E6F30-6794-4C0D-9778-DE6540D46812}"/>
              </a:ext>
            </a:extLst>
          </p:cNvPr>
          <p:cNvSpPr>
            <a:spLocks noGrp="1"/>
          </p:cNvSpPr>
          <p:nvPr>
            <p:ph type="ftr" sz="quarter" idx="11"/>
          </p:nvPr>
        </p:nvSpPr>
        <p:spPr>
          <a:xfrm>
            <a:off x="4038600" y="6356350"/>
            <a:ext cx="4114800" cy="365125"/>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id="{E4BDA830-D520-4B62-ACC0-9AF58DACCB22}"/>
              </a:ext>
            </a:extLst>
          </p:cNvPr>
          <p:cNvSpPr>
            <a:spLocks noGrp="1"/>
          </p:cNvSpPr>
          <p:nvPr>
            <p:ph type="sldNum" sz="quarter" idx="12"/>
          </p:nvPr>
        </p:nvSpPr>
        <p:spPr>
          <a:xfrm>
            <a:off x="8610600" y="6356350"/>
            <a:ext cx="2743200" cy="365125"/>
          </a:xfrm>
          <a:prstGeom prst="rect">
            <a:avLst/>
          </a:prstGeom>
        </p:spPr>
        <p:txBody>
          <a:bodyPr/>
          <a:lstStyle/>
          <a:p>
            <a:fld id="{BF4BCBD1-CED9-427B-8275-8C44CD518FE3}" type="slidenum">
              <a:rPr lang="en-AU" smtClean="0"/>
              <a:t>‹#›</a:t>
            </a:fld>
            <a:endParaRPr lang="en-AU"/>
          </a:p>
        </p:txBody>
      </p:sp>
    </p:spTree>
    <p:extLst>
      <p:ext uri="{BB962C8B-B14F-4D97-AF65-F5344CB8AC3E}">
        <p14:creationId xmlns:p14="http://schemas.microsoft.com/office/powerpoint/2010/main" val="1778097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6.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7B728C-32DE-4B40-B615-AE60102A69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7D59143-7AB3-4E82-BC71-9B96F1EC0D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10" name="Graphic 9">
            <a:extLst>
              <a:ext uri="{FF2B5EF4-FFF2-40B4-BE49-F238E27FC236}">
                <a16:creationId xmlns:a16="http://schemas.microsoft.com/office/drawing/2014/main" id="{20BA333A-C92C-49AD-98C8-D95DE6994334}"/>
              </a:ext>
            </a:extLst>
          </p:cNvPr>
          <p:cNvPicPr>
            <a:picLocks noChangeAspect="1"/>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0" y="6338341"/>
            <a:ext cx="12192000" cy="519659"/>
          </a:xfrm>
          <a:prstGeom prst="rect">
            <a:avLst/>
          </a:prstGeom>
        </p:spPr>
      </p:pic>
      <p:pic>
        <p:nvPicPr>
          <p:cNvPr id="13" name="Graphic 12">
            <a:extLst>
              <a:ext uri="{FF2B5EF4-FFF2-40B4-BE49-F238E27FC236}">
                <a16:creationId xmlns:a16="http://schemas.microsoft.com/office/drawing/2014/main" id="{F1405ABC-BF13-44E8-BE1A-A3A798F7AB9B}"/>
              </a:ext>
            </a:extLst>
          </p:cNvPr>
          <p:cNvPicPr>
            <a:picLocks noChangeAspect="1"/>
          </p:cNvPicPr>
          <p:nvPr userDrawn="1"/>
        </p:nvPicPr>
        <p:blipFill>
          <a:blip r:embed="rId15" cstate="hq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548033" y="200024"/>
            <a:ext cx="2486025" cy="962025"/>
          </a:xfrm>
          <a:prstGeom prst="rect">
            <a:avLst/>
          </a:prstGeom>
        </p:spPr>
      </p:pic>
    </p:spTree>
    <p:extLst>
      <p:ext uri="{BB962C8B-B14F-4D97-AF65-F5344CB8AC3E}">
        <p14:creationId xmlns:p14="http://schemas.microsoft.com/office/powerpoint/2010/main" val="2728246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06EB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3355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6F6F6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6F6F6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6F6F6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6F6F6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9684550-B8F7-4059-82DD-568F829DE59D}"/>
              </a:ext>
            </a:extLst>
          </p:cNvPr>
          <p:cNvSpPr/>
          <p:nvPr userDrawn="1"/>
        </p:nvSpPr>
        <p:spPr>
          <a:xfrm>
            <a:off x="0" y="0"/>
            <a:ext cx="12192000" cy="6858000"/>
          </a:xfrm>
          <a:prstGeom prst="rect">
            <a:avLst/>
          </a:prstGeom>
          <a:solidFill>
            <a:srgbClr val="1335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n>
                <a:noFill/>
              </a:ln>
            </a:endParaRPr>
          </a:p>
        </p:txBody>
      </p:sp>
      <p:sp>
        <p:nvSpPr>
          <p:cNvPr id="2" name="Title Placeholder 1">
            <a:extLst>
              <a:ext uri="{FF2B5EF4-FFF2-40B4-BE49-F238E27FC236}">
                <a16:creationId xmlns:a16="http://schemas.microsoft.com/office/drawing/2014/main" id="{717B728C-32DE-4B40-B615-AE60102A69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7D59143-7AB3-4E82-BC71-9B96F1EC0D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5" name="Graphic 4">
            <a:extLst>
              <a:ext uri="{FF2B5EF4-FFF2-40B4-BE49-F238E27FC236}">
                <a16:creationId xmlns:a16="http://schemas.microsoft.com/office/drawing/2014/main" id="{D6FA6160-27FB-43BA-BDDF-4EC6C85AD130}"/>
              </a:ext>
            </a:extLst>
          </p:cNvPr>
          <p:cNvPicPr>
            <a:picLocks noChangeAspect="1"/>
          </p:cNvPicPr>
          <p:nvPr userDrawn="1"/>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349219" y="107850"/>
            <a:ext cx="2867025" cy="1085850"/>
          </a:xfrm>
          <a:prstGeom prst="rect">
            <a:avLst/>
          </a:prstGeom>
        </p:spPr>
      </p:pic>
    </p:spTree>
    <p:extLst>
      <p:ext uri="{BB962C8B-B14F-4D97-AF65-F5344CB8AC3E}">
        <p14:creationId xmlns:p14="http://schemas.microsoft.com/office/powerpoint/2010/main" val="2632316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ln>
            <a:noFill/>
          </a:ln>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tisc.edu.a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coastallakes.col.seniorschool@education.wa.edu.au"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E4BD0F66-0B29-2145-9D8F-575BA3A2B370}"/>
              </a:ext>
            </a:extLst>
          </p:cNvPr>
          <p:cNvPicPr>
            <a:picLocks noChangeAspect="1"/>
          </p:cNvPicPr>
          <p:nvPr/>
        </p:nvPicPr>
        <p:blipFill rotWithShape="1">
          <a:blip r:embed="rId2">
            <a:alphaModFix/>
          </a:blip>
          <a:srcRect r="2" b="50"/>
          <a:stretch/>
        </p:blipFill>
        <p:spPr>
          <a:xfrm>
            <a:off x="-88798" y="934"/>
            <a:ext cx="12560944" cy="7066233"/>
          </a:xfrm>
          <a:prstGeom prst="rect">
            <a:avLst/>
          </a:prstGeom>
        </p:spPr>
      </p:pic>
      <p:sp>
        <p:nvSpPr>
          <p:cNvPr id="5" name="TextBox 4">
            <a:extLst>
              <a:ext uri="{FF2B5EF4-FFF2-40B4-BE49-F238E27FC236}">
                <a16:creationId xmlns:a16="http://schemas.microsoft.com/office/drawing/2014/main" id="{BA9048DA-12CE-4A42-8F45-8E10381D99BC}"/>
              </a:ext>
            </a:extLst>
          </p:cNvPr>
          <p:cNvSpPr txBox="1"/>
          <p:nvPr/>
        </p:nvSpPr>
        <p:spPr>
          <a:xfrm>
            <a:off x="1064559" y="5807248"/>
            <a:ext cx="10141150" cy="584775"/>
          </a:xfrm>
          <a:prstGeom prst="rect">
            <a:avLst/>
          </a:prstGeom>
          <a:noFill/>
        </p:spPr>
        <p:txBody>
          <a:bodyPr wrap="square" lIns="91440" tIns="45720" rIns="91440" bIns="45720" rtlCol="0" anchor="t">
            <a:spAutoFit/>
          </a:bodyPr>
          <a:lstStyle/>
          <a:p>
            <a:r>
              <a:rPr lang="en-US" sz="3200">
                <a:solidFill>
                  <a:schemeClr val="bg1"/>
                </a:solidFill>
              </a:rPr>
              <a:t>Senior School Presentation – 27 April &amp; 9 May 2023</a:t>
            </a:r>
          </a:p>
        </p:txBody>
      </p:sp>
    </p:spTree>
    <p:extLst>
      <p:ext uri="{BB962C8B-B14F-4D97-AF65-F5344CB8AC3E}">
        <p14:creationId xmlns:p14="http://schemas.microsoft.com/office/powerpoint/2010/main" val="1565429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99787-8735-2D4F-B39A-2AF0641B1D1B}"/>
              </a:ext>
            </a:extLst>
          </p:cNvPr>
          <p:cNvSpPr>
            <a:spLocks noGrp="1"/>
          </p:cNvSpPr>
          <p:nvPr>
            <p:ph idx="1"/>
          </p:nvPr>
        </p:nvSpPr>
        <p:spPr>
          <a:xfrm>
            <a:off x="300038" y="1514475"/>
            <a:ext cx="11329987" cy="4471988"/>
          </a:xfrm>
        </p:spPr>
        <p:txBody>
          <a:bodyPr>
            <a:normAutofit/>
          </a:bodyPr>
          <a:lstStyle/>
          <a:p>
            <a:pPr marL="0" indent="0">
              <a:buNone/>
            </a:pPr>
            <a:endParaRPr lang="en-AU">
              <a:latin typeface="Arial" panose="020B0604020202020204" pitchFamily="34" charset="0"/>
              <a:cs typeface="Arial" panose="020B0604020202020204" pitchFamily="34" charset="0"/>
            </a:endParaRPr>
          </a:p>
          <a:p>
            <a:pPr marL="0" indent="0">
              <a:buNone/>
            </a:pPr>
            <a:endParaRPr lang="en-AU">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39B6DDE-3614-9A47-8A5B-452BF3A74EC5}"/>
              </a:ext>
            </a:extLst>
          </p:cNvPr>
          <p:cNvSpPr txBox="1"/>
          <p:nvPr/>
        </p:nvSpPr>
        <p:spPr>
          <a:xfrm>
            <a:off x="411480" y="527538"/>
            <a:ext cx="6435969" cy="646331"/>
          </a:xfrm>
          <a:prstGeom prst="rect">
            <a:avLst/>
          </a:prstGeom>
          <a:noFill/>
        </p:spPr>
        <p:txBody>
          <a:bodyPr wrap="square" lIns="91440" tIns="45720" rIns="91440" bIns="45720" rtlCol="0" anchor="t">
            <a:spAutoFit/>
          </a:bodyPr>
          <a:lstStyle/>
          <a:p>
            <a:r>
              <a:rPr lang="en-US" sz="3600">
                <a:solidFill>
                  <a:srgbClr val="006EB6"/>
                </a:solidFill>
                <a:latin typeface="Trebuchet MS"/>
              </a:rPr>
              <a:t>ATAR Pathway</a:t>
            </a:r>
          </a:p>
        </p:txBody>
      </p:sp>
      <p:sp>
        <p:nvSpPr>
          <p:cNvPr id="6" name="TextBox 5">
            <a:extLst>
              <a:ext uri="{FF2B5EF4-FFF2-40B4-BE49-F238E27FC236}">
                <a16:creationId xmlns:a16="http://schemas.microsoft.com/office/drawing/2014/main" id="{E563DE93-9C1F-D742-B5A2-CA08851DF35F}"/>
              </a:ext>
            </a:extLst>
          </p:cNvPr>
          <p:cNvSpPr txBox="1"/>
          <p:nvPr/>
        </p:nvSpPr>
        <p:spPr>
          <a:xfrm>
            <a:off x="411480" y="1657350"/>
            <a:ext cx="11480482" cy="4893647"/>
          </a:xfrm>
          <a:prstGeom prst="rect">
            <a:avLst/>
          </a:prstGeom>
          <a:noFill/>
        </p:spPr>
        <p:txBody>
          <a:bodyPr wrap="square" lIns="91440" tIns="45720" rIns="91440" bIns="45720" rtlCol="0" anchor="t">
            <a:spAutoFit/>
          </a:bodyPr>
          <a:lstStyle/>
          <a:p>
            <a:r>
              <a:rPr lang="en-US" sz="2400">
                <a:latin typeface="Arial"/>
                <a:cs typeface="Arial"/>
              </a:rPr>
              <a:t>ATAR stands for – </a:t>
            </a:r>
            <a:r>
              <a:rPr lang="en-US" sz="2400" b="1">
                <a:latin typeface="Arial"/>
                <a:cs typeface="Arial"/>
              </a:rPr>
              <a:t>Australian Tertiary Aggregate Rank</a:t>
            </a:r>
          </a:p>
          <a:p>
            <a:endParaRPr lang="en-US" sz="2400" b="1">
              <a:latin typeface="Arial"/>
              <a:cs typeface="Arial"/>
            </a:endParaRPr>
          </a:p>
          <a:p>
            <a:r>
              <a:rPr lang="en-US" sz="2400">
                <a:latin typeface="Arial"/>
                <a:cs typeface="Arial"/>
              </a:rPr>
              <a:t>ATAR course units are for students </a:t>
            </a:r>
            <a:r>
              <a:rPr lang="en-US" sz="2400" b="1" u="sng">
                <a:latin typeface="Arial"/>
                <a:cs typeface="Arial"/>
              </a:rPr>
              <a:t>who are aiming to </a:t>
            </a:r>
            <a:r>
              <a:rPr lang="en-US" sz="2400" b="1" u="sng" err="1">
                <a:latin typeface="Arial"/>
                <a:cs typeface="Arial"/>
              </a:rPr>
              <a:t>enrol</a:t>
            </a:r>
            <a:r>
              <a:rPr lang="en-US" sz="2400" b="1" u="sng">
                <a:latin typeface="Arial"/>
                <a:cs typeface="Arial"/>
              </a:rPr>
              <a:t> in a University course direct from school.</a:t>
            </a:r>
            <a:endParaRPr lang="en-US" b="1" u="sng"/>
          </a:p>
          <a:p>
            <a:endParaRPr lang="en-US" sz="2400">
              <a:latin typeface="Arial" panose="020B0604020202020204" pitchFamily="34" charset="0"/>
              <a:cs typeface="Arial" panose="020B0604020202020204" pitchFamily="34" charset="0"/>
            </a:endParaRPr>
          </a:p>
          <a:p>
            <a:pPr>
              <a:buFont typeface="Wingdings" pitchFamily="2" charset="2"/>
              <a:buChar char="§"/>
            </a:pPr>
            <a:r>
              <a:rPr lang="en-US" sz="2400">
                <a:latin typeface="Arial" panose="020B0604020202020204" pitchFamily="34" charset="0"/>
                <a:cs typeface="Arial" panose="020B0604020202020204" pitchFamily="34" charset="0"/>
              </a:rPr>
              <a:t>Courses are examined by the School Curriculum and Standards Authority and contribute to the achievement of an Australian Tertiary Admission Rank (ATAR)</a:t>
            </a:r>
          </a:p>
          <a:p>
            <a:endParaRPr lang="en-US" sz="2400">
              <a:latin typeface="Arial" panose="020B0604020202020204" pitchFamily="34" charset="0"/>
              <a:cs typeface="Arial" panose="020B0604020202020204" pitchFamily="34" charset="0"/>
            </a:endParaRPr>
          </a:p>
          <a:p>
            <a:pPr>
              <a:buFont typeface="Wingdings" pitchFamily="2" charset="2"/>
              <a:buChar char="§"/>
            </a:pPr>
            <a:r>
              <a:rPr lang="en-US" sz="2400">
                <a:latin typeface="Arial"/>
                <a:cs typeface="Arial"/>
              </a:rPr>
              <a:t>This ATAR rank is used by universities as a selection mechanism for entrance into different tertiary courses. More information about the ATAR is available at </a:t>
            </a:r>
            <a:r>
              <a:rPr lang="en-US" sz="2400">
                <a:latin typeface="Arial"/>
                <a:cs typeface="Arial"/>
                <a:hlinkClick r:id="rId2"/>
              </a:rPr>
              <a:t>http://www.</a:t>
            </a:r>
            <a:r>
              <a:rPr lang="en-US" sz="2400" u="sng">
                <a:latin typeface="Arial"/>
                <a:cs typeface="Arial"/>
                <a:hlinkClick r:id="rId2"/>
              </a:rPr>
              <a:t>tisc.edu.au</a:t>
            </a:r>
            <a:endParaRPr lang="en-US" sz="2400" u="sng">
              <a:latin typeface="Arial"/>
              <a:cs typeface="Arial"/>
            </a:endParaRPr>
          </a:p>
          <a:p>
            <a:endParaRPr lang="en-US" sz="2400" u="sng">
              <a:latin typeface="Arial" panose="020B0604020202020204" pitchFamily="34" charset="0"/>
              <a:cs typeface="Arial" panose="020B0604020202020204" pitchFamily="34" charset="0"/>
            </a:endParaRPr>
          </a:p>
          <a:p>
            <a:pPr>
              <a:buFont typeface="Wingdings" pitchFamily="2" charset="2"/>
              <a:buChar char="§"/>
            </a:pPr>
            <a:endParaRPr lang="en-US">
              <a:latin typeface="Arial" panose="020B0604020202020204" pitchFamily="34" charset="0"/>
              <a:cs typeface="Arial" panose="020B0604020202020204" pitchFamily="34" charset="0"/>
            </a:endParaRPr>
          </a:p>
          <a:p>
            <a:pPr>
              <a:buFont typeface="Wingdings" pitchFamily="2" charset="2"/>
              <a:buChar char="§"/>
            </a:pPr>
            <a:endParaRPr lang="en-US" sz="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5394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99787-8735-2D4F-B39A-2AF0641B1D1B}"/>
              </a:ext>
            </a:extLst>
          </p:cNvPr>
          <p:cNvSpPr>
            <a:spLocks noGrp="1"/>
          </p:cNvSpPr>
          <p:nvPr>
            <p:ph idx="1"/>
          </p:nvPr>
        </p:nvSpPr>
        <p:spPr>
          <a:xfrm>
            <a:off x="300038" y="1514475"/>
            <a:ext cx="11329987" cy="4471988"/>
          </a:xfrm>
        </p:spPr>
        <p:txBody>
          <a:bodyPr>
            <a:normAutofit/>
          </a:bodyPr>
          <a:lstStyle/>
          <a:p>
            <a:pPr marL="0" indent="0">
              <a:buNone/>
            </a:pPr>
            <a:endParaRPr lang="en-AU">
              <a:latin typeface="Arial" panose="020B0604020202020204" pitchFamily="34" charset="0"/>
              <a:cs typeface="Arial" panose="020B0604020202020204" pitchFamily="34" charset="0"/>
            </a:endParaRPr>
          </a:p>
          <a:p>
            <a:pPr marL="0" indent="0">
              <a:buNone/>
            </a:pPr>
            <a:endParaRPr lang="en-AU">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39B6DDE-3614-9A47-8A5B-452BF3A74EC5}"/>
              </a:ext>
            </a:extLst>
          </p:cNvPr>
          <p:cNvSpPr txBox="1"/>
          <p:nvPr/>
        </p:nvSpPr>
        <p:spPr>
          <a:xfrm>
            <a:off x="411480" y="527538"/>
            <a:ext cx="6435969" cy="646331"/>
          </a:xfrm>
          <a:prstGeom prst="rect">
            <a:avLst/>
          </a:prstGeom>
          <a:noFill/>
        </p:spPr>
        <p:txBody>
          <a:bodyPr wrap="square" rtlCol="0">
            <a:spAutoFit/>
          </a:bodyPr>
          <a:lstStyle/>
          <a:p>
            <a:r>
              <a:rPr lang="en-US" sz="3600">
                <a:solidFill>
                  <a:srgbClr val="006EB6"/>
                </a:solidFill>
                <a:latin typeface="Trebuchet MS" panose="020B0703020202090204" pitchFamily="34" charset="0"/>
              </a:rPr>
              <a:t>ATAR Pathway</a:t>
            </a:r>
          </a:p>
        </p:txBody>
      </p:sp>
      <p:sp>
        <p:nvSpPr>
          <p:cNvPr id="6" name="TextBox 5">
            <a:extLst>
              <a:ext uri="{FF2B5EF4-FFF2-40B4-BE49-F238E27FC236}">
                <a16:creationId xmlns:a16="http://schemas.microsoft.com/office/drawing/2014/main" id="{E563DE93-9C1F-D742-B5A2-CA08851DF35F}"/>
              </a:ext>
            </a:extLst>
          </p:cNvPr>
          <p:cNvSpPr txBox="1"/>
          <p:nvPr/>
        </p:nvSpPr>
        <p:spPr>
          <a:xfrm>
            <a:off x="411480" y="1657350"/>
            <a:ext cx="11480482" cy="4893647"/>
          </a:xfrm>
          <a:prstGeom prst="rect">
            <a:avLst/>
          </a:prstGeom>
          <a:noFill/>
        </p:spPr>
        <p:txBody>
          <a:bodyPr wrap="square" lIns="91440" tIns="45720" rIns="91440" bIns="45720" rtlCol="0" anchor="t">
            <a:spAutoFit/>
          </a:bodyPr>
          <a:lstStyle/>
          <a:p>
            <a:r>
              <a:rPr lang="en-US" sz="2600">
                <a:latin typeface="Arial"/>
                <a:cs typeface="Arial"/>
              </a:rPr>
              <a:t>In an ATAR pathway, student's study:</a:t>
            </a:r>
            <a:endParaRPr lang="en-US" sz="2600">
              <a:latin typeface="Arial" panose="020B0604020202020204" pitchFamily="34" charset="0"/>
              <a:cs typeface="Arial" panose="020B0604020202020204" pitchFamily="34" charset="0"/>
            </a:endParaRPr>
          </a:p>
          <a:p>
            <a:endParaRPr lang="en-US" sz="2600">
              <a:latin typeface="Arial"/>
              <a:cs typeface="Arial"/>
            </a:endParaRPr>
          </a:p>
          <a:p>
            <a:pPr marL="457200" indent="-457200">
              <a:buFont typeface="Arial"/>
              <a:buChar char="•"/>
            </a:pPr>
            <a:r>
              <a:rPr lang="en-US" sz="2600">
                <a:latin typeface="Arial"/>
                <a:cs typeface="Arial"/>
              </a:rPr>
              <a:t> ATAR Units 1 &amp; 2 in Year 11 </a:t>
            </a:r>
            <a:r>
              <a:rPr lang="en-US" sz="2600" i="1">
                <a:latin typeface="Arial"/>
                <a:cs typeface="Arial"/>
              </a:rPr>
              <a:t>and</a:t>
            </a:r>
            <a:r>
              <a:rPr lang="en-US" sz="2600">
                <a:latin typeface="Arial"/>
                <a:cs typeface="Arial"/>
              </a:rPr>
              <a:t>  </a:t>
            </a:r>
            <a:endParaRPr lang="en-US" sz="2600">
              <a:latin typeface="Arial" panose="020B0604020202020204" pitchFamily="34" charset="0"/>
              <a:cs typeface="Arial" panose="020B0604020202020204" pitchFamily="34" charset="0"/>
            </a:endParaRPr>
          </a:p>
          <a:p>
            <a:pPr marL="457200" indent="-457200">
              <a:buFont typeface="Arial"/>
              <a:buChar char="•"/>
            </a:pPr>
            <a:r>
              <a:rPr lang="en-US" sz="2600">
                <a:latin typeface="Arial"/>
                <a:cs typeface="Arial"/>
              </a:rPr>
              <a:t> ATAR Units 3 &amp; 4 in Year 12</a:t>
            </a:r>
            <a:endParaRPr lang="en-US" sz="2600">
              <a:latin typeface="Arial" panose="020B0604020202020204" pitchFamily="34" charset="0"/>
              <a:cs typeface="Arial" panose="020B0604020202020204" pitchFamily="34" charset="0"/>
            </a:endParaRPr>
          </a:p>
          <a:p>
            <a:pPr>
              <a:buFont typeface="Wingdings" pitchFamily="2" charset="2"/>
              <a:buChar char="§"/>
            </a:pPr>
            <a:endParaRPr lang="en-US" sz="2400">
              <a:latin typeface="Arial" panose="020B0604020202020204" pitchFamily="34" charset="0"/>
              <a:cs typeface="Arial" panose="020B0604020202020204" pitchFamily="34" charset="0"/>
            </a:endParaRPr>
          </a:p>
          <a:p>
            <a:pPr>
              <a:buFont typeface="Wingdings" pitchFamily="2" charset="2"/>
              <a:buChar char="§"/>
            </a:pPr>
            <a:r>
              <a:rPr lang="en-US" sz="2400">
                <a:latin typeface="Arial"/>
                <a:cs typeface="Arial"/>
              </a:rPr>
              <a:t>External WACE Exams are sat at the end of Year 12 (November)</a:t>
            </a:r>
            <a:endParaRPr lang="en-US" sz="2400">
              <a:latin typeface="Arial" panose="020B0604020202020204" pitchFamily="34" charset="0"/>
              <a:cs typeface="Arial" panose="020B0604020202020204" pitchFamily="34" charset="0"/>
            </a:endParaRPr>
          </a:p>
          <a:p>
            <a:endParaRPr lang="en-US" sz="2400">
              <a:latin typeface="Arial" panose="020B0604020202020204" pitchFamily="34" charset="0"/>
              <a:cs typeface="Arial" panose="020B0604020202020204" pitchFamily="34" charset="0"/>
            </a:endParaRPr>
          </a:p>
          <a:p>
            <a:pPr>
              <a:buFont typeface="Wingdings" pitchFamily="2" charset="2"/>
              <a:buChar char="§"/>
            </a:pPr>
            <a:endParaRPr lang="en-US" sz="800">
              <a:latin typeface="Arial" panose="020B0604020202020204" pitchFamily="34" charset="0"/>
              <a:cs typeface="Arial" panose="020B0604020202020204" pitchFamily="34" charset="0"/>
            </a:endParaRPr>
          </a:p>
          <a:p>
            <a:pPr>
              <a:buFont typeface="Wingdings" pitchFamily="2" charset="2"/>
              <a:buChar char="§"/>
            </a:pPr>
            <a:r>
              <a:rPr lang="en-US" sz="2400">
                <a:latin typeface="Arial" panose="020B0604020202020204" pitchFamily="34" charset="0"/>
                <a:cs typeface="Arial" panose="020B0604020202020204" pitchFamily="34" charset="0"/>
              </a:rPr>
              <a:t>ATAR score is based on 50% school assessment and 50% external exams</a:t>
            </a:r>
          </a:p>
          <a:p>
            <a:endParaRPr lang="en-US" sz="2400">
              <a:latin typeface="Arial" panose="020B0604020202020204" pitchFamily="34" charset="0"/>
              <a:cs typeface="Arial" panose="020B0604020202020204" pitchFamily="34" charset="0"/>
            </a:endParaRPr>
          </a:p>
          <a:p>
            <a:pPr>
              <a:buFont typeface="Wingdings" pitchFamily="2" charset="2"/>
              <a:buChar char="§"/>
            </a:pPr>
            <a:endParaRPr lang="en-US" sz="800">
              <a:latin typeface="Arial" panose="020B0604020202020204" pitchFamily="34" charset="0"/>
              <a:cs typeface="Arial" panose="020B0604020202020204" pitchFamily="34" charset="0"/>
            </a:endParaRPr>
          </a:p>
          <a:p>
            <a:pPr>
              <a:buFont typeface="Wingdings" pitchFamily="2" charset="2"/>
              <a:buChar char="§"/>
            </a:pPr>
            <a:r>
              <a:rPr lang="en-US" sz="2400">
                <a:latin typeface="Arial"/>
                <a:cs typeface="Arial"/>
              </a:rPr>
              <a:t>Students gain an ATAR score based on their 4 highest ranking courses </a:t>
            </a:r>
          </a:p>
          <a:p>
            <a:r>
              <a:rPr lang="en-US" sz="2400">
                <a:latin typeface="Arial"/>
                <a:cs typeface="Arial"/>
              </a:rPr>
              <a:t> (the College recommends selecting 5).</a:t>
            </a:r>
            <a:endParaRPr lang="en-US"/>
          </a:p>
          <a:p>
            <a:endParaRPr lang="en-US" sz="2400" i="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6247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99787-8735-2D4F-B39A-2AF0641B1D1B}"/>
              </a:ext>
            </a:extLst>
          </p:cNvPr>
          <p:cNvSpPr>
            <a:spLocks noGrp="1"/>
          </p:cNvSpPr>
          <p:nvPr>
            <p:ph idx="1"/>
          </p:nvPr>
        </p:nvSpPr>
        <p:spPr>
          <a:xfrm>
            <a:off x="300038" y="1514475"/>
            <a:ext cx="11329987" cy="4471988"/>
          </a:xfrm>
        </p:spPr>
        <p:txBody>
          <a:bodyPr>
            <a:normAutofit/>
          </a:bodyPr>
          <a:lstStyle/>
          <a:p>
            <a:pPr marL="0" indent="0">
              <a:buNone/>
            </a:pPr>
            <a:endParaRPr lang="en-AU">
              <a:latin typeface="Arial" panose="020B0604020202020204" pitchFamily="34" charset="0"/>
              <a:cs typeface="Arial" panose="020B0604020202020204" pitchFamily="34" charset="0"/>
            </a:endParaRPr>
          </a:p>
          <a:p>
            <a:pPr marL="0" indent="0">
              <a:buNone/>
            </a:pPr>
            <a:endParaRPr lang="en-AU">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39B6DDE-3614-9A47-8A5B-452BF3A74EC5}"/>
              </a:ext>
            </a:extLst>
          </p:cNvPr>
          <p:cNvSpPr txBox="1"/>
          <p:nvPr/>
        </p:nvSpPr>
        <p:spPr>
          <a:xfrm>
            <a:off x="411480" y="527538"/>
            <a:ext cx="6435969" cy="646331"/>
          </a:xfrm>
          <a:prstGeom prst="rect">
            <a:avLst/>
          </a:prstGeom>
          <a:noFill/>
        </p:spPr>
        <p:txBody>
          <a:bodyPr wrap="square" rtlCol="0">
            <a:spAutoFit/>
          </a:bodyPr>
          <a:lstStyle/>
          <a:p>
            <a:r>
              <a:rPr lang="en-US" sz="3600">
                <a:solidFill>
                  <a:srgbClr val="006EB6"/>
                </a:solidFill>
                <a:latin typeface="Trebuchet MS" panose="020B0703020202090204" pitchFamily="34" charset="0"/>
              </a:rPr>
              <a:t>ATAR Pathway</a:t>
            </a:r>
          </a:p>
        </p:txBody>
      </p:sp>
      <p:sp>
        <p:nvSpPr>
          <p:cNvPr id="6" name="TextBox 5">
            <a:extLst>
              <a:ext uri="{FF2B5EF4-FFF2-40B4-BE49-F238E27FC236}">
                <a16:creationId xmlns:a16="http://schemas.microsoft.com/office/drawing/2014/main" id="{E563DE93-9C1F-D742-B5A2-CA08851DF35F}"/>
              </a:ext>
            </a:extLst>
          </p:cNvPr>
          <p:cNvSpPr txBox="1"/>
          <p:nvPr/>
        </p:nvSpPr>
        <p:spPr>
          <a:xfrm>
            <a:off x="411480" y="1657350"/>
            <a:ext cx="11480482" cy="4524315"/>
          </a:xfrm>
          <a:prstGeom prst="rect">
            <a:avLst/>
          </a:prstGeom>
          <a:noFill/>
        </p:spPr>
        <p:txBody>
          <a:bodyPr wrap="square" lIns="91440" tIns="45720" rIns="91440" bIns="45720" rtlCol="0" anchor="t">
            <a:spAutoFit/>
          </a:bodyPr>
          <a:lstStyle/>
          <a:p>
            <a:r>
              <a:rPr lang="en-US" sz="2400" b="1">
                <a:latin typeface="Arial"/>
                <a:cs typeface="Arial"/>
              </a:rPr>
              <a:t>ATAR course units are for students who are </a:t>
            </a:r>
            <a:r>
              <a:rPr lang="en-US" sz="2400" b="1" u="sng">
                <a:latin typeface="Arial"/>
                <a:cs typeface="Arial"/>
              </a:rPr>
              <a:t>aiming to </a:t>
            </a:r>
            <a:r>
              <a:rPr lang="en-US" sz="2400" b="1" u="sng" err="1">
                <a:latin typeface="Arial"/>
                <a:cs typeface="Arial"/>
              </a:rPr>
              <a:t>enrol</a:t>
            </a:r>
            <a:r>
              <a:rPr lang="en-US" sz="2400" b="1" u="sng">
                <a:latin typeface="Arial"/>
                <a:cs typeface="Arial"/>
              </a:rPr>
              <a:t> in a University course direct from school.</a:t>
            </a:r>
          </a:p>
          <a:p>
            <a:pPr marL="342900" indent="-342900">
              <a:buFont typeface="Arial"/>
              <a:buChar char="•"/>
            </a:pPr>
            <a:endParaRPr lang="en-US" sz="2400">
              <a:latin typeface="Arial" panose="020B0604020202020204" pitchFamily="34" charset="0"/>
              <a:cs typeface="Arial" panose="020B0604020202020204" pitchFamily="34" charset="0"/>
            </a:endParaRPr>
          </a:p>
          <a:p>
            <a:pPr marL="342900" indent="-342900">
              <a:buFont typeface="Arial"/>
              <a:buChar char="•"/>
            </a:pPr>
            <a:endParaRPr lang="en-US" sz="2400" b="1">
              <a:latin typeface="Arial"/>
              <a:cs typeface="Arial"/>
            </a:endParaRPr>
          </a:p>
          <a:p>
            <a:pPr marL="342900" indent="-342900">
              <a:buFont typeface="Arial"/>
              <a:buChar char="•"/>
            </a:pPr>
            <a:r>
              <a:rPr lang="en-US" sz="2400" b="1">
                <a:latin typeface="Arial"/>
                <a:cs typeface="Arial"/>
              </a:rPr>
              <a:t> </a:t>
            </a:r>
            <a:r>
              <a:rPr lang="en-AU" sz="2400">
                <a:latin typeface="Arial"/>
                <a:cs typeface="Arial"/>
              </a:rPr>
              <a:t>The College recommends students select a </a:t>
            </a:r>
            <a:r>
              <a:rPr lang="en-AU" sz="2400" b="1">
                <a:latin typeface="Arial"/>
                <a:cs typeface="Arial"/>
              </a:rPr>
              <a:t>minimum of 5</a:t>
            </a:r>
            <a:r>
              <a:rPr lang="en-AU" sz="2400">
                <a:latin typeface="Arial"/>
                <a:cs typeface="Arial"/>
              </a:rPr>
              <a:t> ATAR courses.</a:t>
            </a:r>
            <a:endParaRPr lang="en-AU" sz="2400">
              <a:latin typeface="Arial" panose="020B0604020202020204" pitchFamily="34" charset="0"/>
              <a:cs typeface="Arial" panose="020B0604020202020204" pitchFamily="34" charset="0"/>
            </a:endParaRPr>
          </a:p>
          <a:p>
            <a:pPr marL="342900" indent="-342900">
              <a:buFont typeface="Arial"/>
              <a:buChar char="•"/>
            </a:pPr>
            <a:endParaRPr lang="en-AU" sz="2400">
              <a:latin typeface="Arial" panose="020B0604020202020204" pitchFamily="34" charset="0"/>
              <a:cs typeface="Arial" panose="020B0604020202020204" pitchFamily="34" charset="0"/>
            </a:endParaRPr>
          </a:p>
          <a:p>
            <a:pPr marL="342900" indent="-342900">
              <a:buFont typeface="Arial"/>
              <a:buChar char="•"/>
            </a:pPr>
            <a:r>
              <a:rPr lang="en-AU" sz="2400">
                <a:latin typeface="Arial"/>
                <a:cs typeface="Arial"/>
              </a:rPr>
              <a:t> ATAR students will not have access to offsite certificate courses.</a:t>
            </a:r>
            <a:endParaRPr lang="en-AU" sz="2400">
              <a:latin typeface="Arial" panose="020B0604020202020204" pitchFamily="34" charset="0"/>
              <a:cs typeface="Arial" panose="020B0604020202020204" pitchFamily="34" charset="0"/>
            </a:endParaRPr>
          </a:p>
          <a:p>
            <a:endParaRPr lang="en-US" sz="2400" b="1">
              <a:latin typeface="Arial" panose="020B0604020202020204" pitchFamily="34" charset="0"/>
              <a:cs typeface="Arial" panose="020B0604020202020204" pitchFamily="34" charset="0"/>
            </a:endParaRPr>
          </a:p>
          <a:p>
            <a:pPr>
              <a:buFont typeface="Wingdings" pitchFamily="2" charset="2"/>
              <a:buChar char="§"/>
            </a:pPr>
            <a:endParaRPr lang="en-US" sz="2400" b="1">
              <a:latin typeface="Arial" panose="020B0604020202020204" pitchFamily="34" charset="0"/>
              <a:cs typeface="Arial" panose="020B0604020202020204" pitchFamily="34" charset="0"/>
            </a:endParaRPr>
          </a:p>
          <a:p>
            <a:endParaRPr lang="en-US" sz="2400">
              <a:latin typeface="Arial" panose="020B0604020202020204" pitchFamily="34" charset="0"/>
              <a:cs typeface="Arial" panose="020B0604020202020204" pitchFamily="34" charset="0"/>
            </a:endParaRPr>
          </a:p>
          <a:p>
            <a:endParaRPr lang="en-US" sz="2400" u="sng">
              <a:latin typeface="Arial" panose="020B0604020202020204" pitchFamily="34" charset="0"/>
              <a:cs typeface="Arial" panose="020B0604020202020204" pitchFamily="34" charset="0"/>
            </a:endParaRPr>
          </a:p>
          <a:p>
            <a:pPr>
              <a:buFont typeface="Wingdings" pitchFamily="2" charset="2"/>
              <a:buChar char="§"/>
            </a:pPr>
            <a:endParaRPr lang="en-US">
              <a:latin typeface="Arial" panose="020B0604020202020204" pitchFamily="34" charset="0"/>
              <a:cs typeface="Arial" panose="020B0604020202020204" pitchFamily="34" charset="0"/>
            </a:endParaRPr>
          </a:p>
          <a:p>
            <a:pPr>
              <a:buFont typeface="Wingdings" pitchFamily="2" charset="2"/>
              <a:buChar char="§"/>
            </a:pPr>
            <a:endParaRPr lang="en-US" sz="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316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99787-8735-2D4F-B39A-2AF0641B1D1B}"/>
              </a:ext>
            </a:extLst>
          </p:cNvPr>
          <p:cNvSpPr>
            <a:spLocks noGrp="1"/>
          </p:cNvSpPr>
          <p:nvPr>
            <p:ph idx="1"/>
          </p:nvPr>
        </p:nvSpPr>
        <p:spPr>
          <a:xfrm>
            <a:off x="411480" y="2157851"/>
            <a:ext cx="11338560" cy="4335024"/>
          </a:xfrm>
        </p:spPr>
        <p:txBody>
          <a:bodyPr>
            <a:normAutofit/>
          </a:bodyPr>
          <a:lstStyle/>
          <a:p>
            <a:pPr marL="0" indent="0">
              <a:buNone/>
            </a:pPr>
            <a:endParaRPr lang="en-AU">
              <a:latin typeface="Arial" panose="020B0604020202020204" pitchFamily="34" charset="0"/>
              <a:cs typeface="Arial" panose="020B0604020202020204" pitchFamily="34" charset="0"/>
            </a:endParaRPr>
          </a:p>
          <a:p>
            <a:pPr marL="0" indent="0">
              <a:buNone/>
            </a:pPr>
            <a:endParaRPr lang="en-US"/>
          </a:p>
          <a:p>
            <a:endParaRPr lang="en-AU">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E12CB83-1D50-8349-BE26-15801F42B436}"/>
              </a:ext>
            </a:extLst>
          </p:cNvPr>
          <p:cNvSpPr txBox="1"/>
          <p:nvPr/>
        </p:nvSpPr>
        <p:spPr>
          <a:xfrm>
            <a:off x="375448" y="422031"/>
            <a:ext cx="8866244" cy="646331"/>
          </a:xfrm>
          <a:prstGeom prst="rect">
            <a:avLst/>
          </a:prstGeom>
          <a:noFill/>
        </p:spPr>
        <p:txBody>
          <a:bodyPr wrap="square" lIns="91440" tIns="45720" rIns="91440" bIns="45720" rtlCol="0" anchor="t">
            <a:spAutoFit/>
          </a:bodyPr>
          <a:lstStyle/>
          <a:p>
            <a:r>
              <a:rPr lang="en-US" sz="3600">
                <a:solidFill>
                  <a:srgbClr val="006EB6"/>
                </a:solidFill>
                <a:latin typeface="Trebuchet MS"/>
              </a:rPr>
              <a:t>Recommended Course Pre-requisites </a:t>
            </a:r>
            <a:endParaRPr lang="en-US" sz="3600">
              <a:solidFill>
                <a:srgbClr val="006EB6"/>
              </a:solidFill>
              <a:latin typeface="Trebuchet MS" panose="020B0703020202090204" pitchFamily="34" charset="0"/>
            </a:endParaRPr>
          </a:p>
        </p:txBody>
      </p:sp>
      <p:sp>
        <p:nvSpPr>
          <p:cNvPr id="5" name="TextBox 4">
            <a:extLst>
              <a:ext uri="{FF2B5EF4-FFF2-40B4-BE49-F238E27FC236}">
                <a16:creationId xmlns:a16="http://schemas.microsoft.com/office/drawing/2014/main" id="{011D4377-3367-3747-82C3-B37FBBB2F59B}"/>
              </a:ext>
            </a:extLst>
          </p:cNvPr>
          <p:cNvSpPr txBox="1"/>
          <p:nvPr/>
        </p:nvSpPr>
        <p:spPr>
          <a:xfrm>
            <a:off x="309099" y="1324890"/>
            <a:ext cx="11340679" cy="4355038"/>
          </a:xfrm>
          <a:prstGeom prst="rect">
            <a:avLst/>
          </a:prstGeom>
          <a:noFill/>
        </p:spPr>
        <p:txBody>
          <a:bodyPr wrap="square" lIns="91440" tIns="45720" rIns="91440" bIns="45720" rtlCol="0" anchor="t">
            <a:spAutoFit/>
          </a:bodyPr>
          <a:lstStyle/>
          <a:p>
            <a:pPr marL="457200" indent="-457200">
              <a:buFont typeface="Arial"/>
              <a:buChar char="•"/>
            </a:pPr>
            <a:r>
              <a:rPr lang="en-AU" sz="2600">
                <a:latin typeface="Arial"/>
                <a:cs typeface="Arial"/>
              </a:rPr>
              <a:t>Refer to the Senior School Handbook for recommended pre-requisites for entry into each course (ATAR &amp; General).</a:t>
            </a:r>
            <a:endParaRPr lang="en-AU" sz="2600">
              <a:latin typeface="Arial" panose="020B0604020202020204" pitchFamily="34" charset="0"/>
              <a:cs typeface="Arial" panose="020B0604020202020204" pitchFamily="34" charset="0"/>
            </a:endParaRPr>
          </a:p>
          <a:p>
            <a:pPr marL="457200" indent="-457200">
              <a:buFont typeface="Arial"/>
              <a:buChar char="•"/>
            </a:pPr>
            <a:endParaRPr lang="en-AU" sz="2600">
              <a:latin typeface="Arial"/>
              <a:cs typeface="Arial"/>
            </a:endParaRPr>
          </a:p>
          <a:p>
            <a:pPr marL="457200" indent="-457200">
              <a:buFont typeface="Arial"/>
              <a:buChar char="•"/>
            </a:pPr>
            <a:r>
              <a:rPr lang="en-AU" sz="2600">
                <a:latin typeface="Arial"/>
                <a:cs typeface="Arial"/>
              </a:rPr>
              <a:t>If in Semester 1 of Year 10 a student has not met the recommended pre-requisites for a Year 11 course, they may not be permitted to select that Year 11 course.</a:t>
            </a:r>
            <a:endParaRPr lang="en-AU" sz="2600">
              <a:latin typeface="Arial" panose="020B0604020202020204" pitchFamily="34" charset="0"/>
              <a:cs typeface="Arial" panose="020B0604020202020204" pitchFamily="34" charset="0"/>
            </a:endParaRPr>
          </a:p>
          <a:p>
            <a:endParaRPr lang="en-AU" sz="2600">
              <a:latin typeface="Arial"/>
              <a:cs typeface="Arial"/>
            </a:endParaRPr>
          </a:p>
          <a:p>
            <a:pPr marL="457200" indent="-457200">
              <a:buFont typeface="Arial"/>
              <a:buChar char="•"/>
            </a:pPr>
            <a:r>
              <a:rPr lang="en-AU" sz="2600">
                <a:latin typeface="Arial"/>
                <a:cs typeface="Arial"/>
              </a:rPr>
              <a:t>The online selection process (SSO) will inform a student’s ability to choose a subject based upon their desired pathway as discussed during the course counselling process</a:t>
            </a:r>
            <a:endParaRPr lang="en-AU" sz="2600">
              <a:latin typeface="Arial" panose="020B0604020202020204" pitchFamily="34" charset="0"/>
              <a:cs typeface="Arial" panose="020B0604020202020204" pitchFamily="34" charset="0"/>
            </a:endParaRPr>
          </a:p>
          <a:p>
            <a:endParaRPr lang="en-AU" sz="1700" b="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5096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99787-8735-2D4F-B39A-2AF0641B1D1B}"/>
              </a:ext>
            </a:extLst>
          </p:cNvPr>
          <p:cNvSpPr>
            <a:spLocks noGrp="1"/>
          </p:cNvSpPr>
          <p:nvPr>
            <p:ph idx="1"/>
          </p:nvPr>
        </p:nvSpPr>
        <p:spPr>
          <a:xfrm>
            <a:off x="411480" y="2157851"/>
            <a:ext cx="11338560" cy="4335024"/>
          </a:xfrm>
        </p:spPr>
        <p:txBody>
          <a:bodyPr>
            <a:normAutofit/>
          </a:bodyPr>
          <a:lstStyle/>
          <a:p>
            <a:pPr marL="0" indent="0">
              <a:buNone/>
            </a:pPr>
            <a:endParaRPr lang="en-US"/>
          </a:p>
          <a:p>
            <a:endParaRPr lang="en-US"/>
          </a:p>
        </p:txBody>
      </p:sp>
      <p:sp>
        <p:nvSpPr>
          <p:cNvPr id="2" name="TextBox 1">
            <a:extLst>
              <a:ext uri="{FF2B5EF4-FFF2-40B4-BE49-F238E27FC236}">
                <a16:creationId xmlns:a16="http://schemas.microsoft.com/office/drawing/2014/main" id="{FDB6026E-1E5B-CF44-8D09-C7275AEFE11C}"/>
              </a:ext>
            </a:extLst>
          </p:cNvPr>
          <p:cNvSpPr txBox="1"/>
          <p:nvPr/>
        </p:nvSpPr>
        <p:spPr>
          <a:xfrm>
            <a:off x="356538" y="1243467"/>
            <a:ext cx="11503205" cy="4462760"/>
          </a:xfrm>
          <a:prstGeom prst="rect">
            <a:avLst/>
          </a:prstGeom>
          <a:noFill/>
        </p:spPr>
        <p:txBody>
          <a:bodyPr wrap="square" lIns="91440" tIns="45720" rIns="91440" bIns="45720" rtlCol="0" anchor="t">
            <a:spAutoFit/>
          </a:bodyPr>
          <a:lstStyle/>
          <a:p>
            <a:pPr marL="457200" indent="-457200">
              <a:buFont typeface="Arial"/>
              <a:buChar char="•"/>
            </a:pPr>
            <a:r>
              <a:rPr lang="en-AU" sz="2600">
                <a:latin typeface="Trebuchet MS"/>
                <a:cs typeface="Arial"/>
              </a:rPr>
              <a:t>Students who do not, at any stage in Year 10, meet the recommended  prerequisites for courses will be counselled against studying them in Year 11.</a:t>
            </a:r>
            <a:endParaRPr lang="en-AU" sz="2600">
              <a:latin typeface="Trebuchet MS" panose="020B0703020202090204" pitchFamily="34" charset="0"/>
              <a:cs typeface="Arial" panose="020B0604020202020204" pitchFamily="34" charset="0"/>
            </a:endParaRPr>
          </a:p>
          <a:p>
            <a:endParaRPr lang="en-AU" sz="2600">
              <a:latin typeface="Trebuchet MS"/>
              <a:cs typeface="Arial"/>
            </a:endParaRPr>
          </a:p>
          <a:p>
            <a:pPr marL="457200" indent="-457200">
              <a:buFont typeface="Arial"/>
              <a:buChar char="•"/>
            </a:pPr>
            <a:r>
              <a:rPr lang="en-AU" sz="2600">
                <a:latin typeface="Trebuchet MS"/>
                <a:cs typeface="Arial"/>
              </a:rPr>
              <a:t>Following significant academic improvement in Semester 2, and demonstration of Year 11 recommended course prerequisites being met, an interview can be arranged in Term 4 whereby alternative subject selection for Year 11 courses may be undertaken.</a:t>
            </a:r>
            <a:endParaRPr lang="en-AU" sz="2600">
              <a:latin typeface="Trebuchet MS" panose="020B0703020202090204" pitchFamily="34" charset="0"/>
              <a:cs typeface="Arial" panose="020B0604020202020204" pitchFamily="34" charset="0"/>
            </a:endParaRPr>
          </a:p>
          <a:p>
            <a:pPr algn="just"/>
            <a:endParaRPr lang="en-AU" sz="2400" b="1">
              <a:latin typeface="Arial" panose="020B0604020202020204" pitchFamily="34" charset="0"/>
              <a:cs typeface="Arial" panose="020B0604020202020204" pitchFamily="34" charset="0"/>
            </a:endParaRPr>
          </a:p>
          <a:p>
            <a:pPr algn="just"/>
            <a:r>
              <a:rPr lang="en-AU" sz="2600" b="1" u="sng">
                <a:latin typeface="Arial"/>
                <a:cs typeface="Arial"/>
              </a:rPr>
              <a:t>Key Message</a:t>
            </a:r>
            <a:r>
              <a:rPr lang="en-AU" sz="2600" b="1">
                <a:latin typeface="Arial"/>
                <a:cs typeface="Arial"/>
              </a:rPr>
              <a:t>: Semester 1 work ethic and results and previous school reports have a major impact on Senior School subject options</a:t>
            </a:r>
            <a:endParaRPr lang="en-US" sz="2600">
              <a:latin typeface="Arial"/>
              <a:cs typeface="Arial"/>
            </a:endParaRPr>
          </a:p>
        </p:txBody>
      </p:sp>
      <p:sp>
        <p:nvSpPr>
          <p:cNvPr id="4" name="TextBox 3">
            <a:extLst>
              <a:ext uri="{FF2B5EF4-FFF2-40B4-BE49-F238E27FC236}">
                <a16:creationId xmlns:a16="http://schemas.microsoft.com/office/drawing/2014/main" id="{299568D8-81D0-C846-8D3D-7C291BFCAC49}"/>
              </a:ext>
            </a:extLst>
          </p:cNvPr>
          <p:cNvSpPr txBox="1"/>
          <p:nvPr/>
        </p:nvSpPr>
        <p:spPr>
          <a:xfrm>
            <a:off x="427718" y="365126"/>
            <a:ext cx="9014289" cy="646331"/>
          </a:xfrm>
          <a:prstGeom prst="rect">
            <a:avLst/>
          </a:prstGeom>
          <a:noFill/>
        </p:spPr>
        <p:txBody>
          <a:bodyPr wrap="square" lIns="91440" tIns="45720" rIns="91440" bIns="45720" rtlCol="0" anchor="t">
            <a:spAutoFit/>
          </a:bodyPr>
          <a:lstStyle/>
          <a:p>
            <a:r>
              <a:rPr lang="en-US" sz="3600">
                <a:solidFill>
                  <a:srgbClr val="006EB6"/>
                </a:solidFill>
                <a:latin typeface="Trebuchet MS"/>
              </a:rPr>
              <a:t>Recommended Course Pre-requisites </a:t>
            </a:r>
            <a:r>
              <a:rPr lang="en-US" sz="3600" err="1">
                <a:solidFill>
                  <a:srgbClr val="006EB6"/>
                </a:solidFill>
                <a:latin typeface="Trebuchet MS"/>
              </a:rPr>
              <a:t>ctd</a:t>
            </a:r>
            <a:r>
              <a:rPr lang="en-US" sz="3600">
                <a:solidFill>
                  <a:srgbClr val="006EB6"/>
                </a:solidFill>
                <a:latin typeface="Trebuchet MS"/>
              </a:rPr>
              <a:t> </a:t>
            </a:r>
            <a:endParaRPr lang="en-US" sz="3600">
              <a:solidFill>
                <a:srgbClr val="006EB6"/>
              </a:solidFill>
              <a:latin typeface="Trebuchet MS" panose="020B0703020202090204" pitchFamily="34" charset="0"/>
            </a:endParaRPr>
          </a:p>
        </p:txBody>
      </p:sp>
    </p:spTree>
    <p:extLst>
      <p:ext uri="{BB962C8B-B14F-4D97-AF65-F5344CB8AC3E}">
        <p14:creationId xmlns:p14="http://schemas.microsoft.com/office/powerpoint/2010/main" val="1385040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99787-8735-2D4F-B39A-2AF0641B1D1B}"/>
              </a:ext>
            </a:extLst>
          </p:cNvPr>
          <p:cNvSpPr>
            <a:spLocks noGrp="1"/>
          </p:cNvSpPr>
          <p:nvPr>
            <p:ph idx="1"/>
          </p:nvPr>
        </p:nvSpPr>
        <p:spPr>
          <a:xfrm>
            <a:off x="304801" y="1987086"/>
            <a:ext cx="11445240" cy="4505789"/>
          </a:xfrm>
        </p:spPr>
        <p:txBody>
          <a:bodyPr>
            <a:normAutofit/>
          </a:bodyPr>
          <a:lstStyle/>
          <a:p>
            <a:pPr marL="0" indent="0">
              <a:buNone/>
            </a:pPr>
            <a:endParaRPr lang="en-US"/>
          </a:p>
          <a:p>
            <a:endParaRPr lang="en-US"/>
          </a:p>
        </p:txBody>
      </p:sp>
      <p:sp>
        <p:nvSpPr>
          <p:cNvPr id="4" name="TextBox 3">
            <a:extLst>
              <a:ext uri="{FF2B5EF4-FFF2-40B4-BE49-F238E27FC236}">
                <a16:creationId xmlns:a16="http://schemas.microsoft.com/office/drawing/2014/main" id="{A102F377-A713-184A-97C0-0576E75A5B16}"/>
              </a:ext>
            </a:extLst>
          </p:cNvPr>
          <p:cNvSpPr txBox="1"/>
          <p:nvPr/>
        </p:nvSpPr>
        <p:spPr>
          <a:xfrm>
            <a:off x="557213" y="528638"/>
            <a:ext cx="9243567" cy="646331"/>
          </a:xfrm>
          <a:prstGeom prst="rect">
            <a:avLst/>
          </a:prstGeom>
          <a:noFill/>
        </p:spPr>
        <p:txBody>
          <a:bodyPr wrap="square" lIns="91440" tIns="45720" rIns="91440" bIns="45720" rtlCol="0" anchor="t">
            <a:spAutoFit/>
          </a:bodyPr>
          <a:lstStyle/>
          <a:p>
            <a:r>
              <a:rPr lang="en-US" sz="3600">
                <a:solidFill>
                  <a:srgbClr val="0070C0"/>
                </a:solidFill>
                <a:latin typeface="Trebuchet MS"/>
              </a:rPr>
              <a:t>Year 10 Student Feedback - ATAR Courses</a:t>
            </a:r>
          </a:p>
        </p:txBody>
      </p:sp>
      <p:pic>
        <p:nvPicPr>
          <p:cNvPr id="5" name="Picture 5" descr="Chart, bar chart&#10;&#10;Description automatically generated">
            <a:extLst>
              <a:ext uri="{FF2B5EF4-FFF2-40B4-BE49-F238E27FC236}">
                <a16:creationId xmlns:a16="http://schemas.microsoft.com/office/drawing/2014/main" id="{689E89DE-7420-0B27-F17D-7C4C90986D83}"/>
              </a:ext>
            </a:extLst>
          </p:cNvPr>
          <p:cNvPicPr>
            <a:picLocks noChangeAspect="1"/>
          </p:cNvPicPr>
          <p:nvPr/>
        </p:nvPicPr>
        <p:blipFill>
          <a:blip r:embed="rId2"/>
          <a:stretch>
            <a:fillRect/>
          </a:stretch>
        </p:blipFill>
        <p:spPr>
          <a:xfrm>
            <a:off x="1750484" y="1336965"/>
            <a:ext cx="8542866" cy="4924903"/>
          </a:xfrm>
          <a:prstGeom prst="rect">
            <a:avLst/>
          </a:prstGeom>
        </p:spPr>
      </p:pic>
    </p:spTree>
    <p:extLst>
      <p:ext uri="{BB962C8B-B14F-4D97-AF65-F5344CB8AC3E}">
        <p14:creationId xmlns:p14="http://schemas.microsoft.com/office/powerpoint/2010/main" val="4104609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B7E9C3-46FB-45A8-B33D-9E346C30E0BC}"/>
              </a:ext>
            </a:extLst>
          </p:cNvPr>
          <p:cNvSpPr>
            <a:spLocks noGrp="1"/>
          </p:cNvSpPr>
          <p:nvPr>
            <p:ph idx="1"/>
          </p:nvPr>
        </p:nvSpPr>
        <p:spPr>
          <a:xfrm>
            <a:off x="371520" y="1234912"/>
            <a:ext cx="10968037" cy="4486275"/>
          </a:xfrm>
          <a:ln>
            <a:solidFill>
              <a:srgbClr val="4472C4"/>
            </a:solidFill>
          </a:ln>
        </p:spPr>
        <p:txBody>
          <a:bodyPr vert="horz" lIns="91440" tIns="45720" rIns="91440" bIns="45720" rtlCol="0" anchor="t">
            <a:normAutofit/>
          </a:bodyPr>
          <a:lstStyle/>
          <a:p>
            <a:endParaRPr lang="en-US">
              <a:ea typeface="+mn-lt"/>
              <a:cs typeface="+mn-lt"/>
            </a:endParaRPr>
          </a:p>
          <a:p>
            <a:endParaRPr lang="en-US">
              <a:ea typeface="+mn-lt"/>
              <a:cs typeface="+mn-lt"/>
            </a:endParaRPr>
          </a:p>
          <a:p>
            <a:endParaRPr lang="en-US">
              <a:ea typeface="+mn-lt"/>
              <a:cs typeface="+mn-lt"/>
            </a:endParaRPr>
          </a:p>
          <a:p>
            <a:pPr marL="0" indent="0" algn="ctr">
              <a:buNone/>
            </a:pPr>
            <a:r>
              <a:rPr lang="en-US" sz="4000">
                <a:solidFill>
                  <a:srgbClr val="006EB6"/>
                </a:solidFill>
                <a:ea typeface="+mn-lt"/>
                <a:cs typeface="+mn-lt"/>
              </a:rPr>
              <a:t>Course Pathway 2 - General Pathway</a:t>
            </a:r>
            <a:endParaRPr lang="en-GB" sz="4000">
              <a:solidFill>
                <a:srgbClr val="006EB6"/>
              </a:solidFill>
              <a:ea typeface="+mn-lt"/>
              <a:cs typeface="+mn-lt"/>
            </a:endParaRPr>
          </a:p>
          <a:p>
            <a:endParaRPr lang="en-GB"/>
          </a:p>
        </p:txBody>
      </p:sp>
    </p:spTree>
    <p:extLst>
      <p:ext uri="{BB962C8B-B14F-4D97-AF65-F5344CB8AC3E}">
        <p14:creationId xmlns:p14="http://schemas.microsoft.com/office/powerpoint/2010/main" val="3089211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0747-E113-44DA-A651-CD386D87C5C0}"/>
              </a:ext>
            </a:extLst>
          </p:cNvPr>
          <p:cNvSpPr>
            <a:spLocks noGrp="1"/>
          </p:cNvSpPr>
          <p:nvPr>
            <p:ph type="title"/>
          </p:nvPr>
        </p:nvSpPr>
        <p:spPr>
          <a:xfrm>
            <a:off x="385763" y="228601"/>
            <a:ext cx="10968037" cy="1214437"/>
          </a:xfrm>
        </p:spPr>
        <p:txBody>
          <a:bodyPr/>
          <a:lstStyle/>
          <a:p>
            <a:r>
              <a:rPr lang="en-US"/>
              <a:t>General Pathway</a:t>
            </a:r>
            <a:endParaRPr lang="en-GB" b="1">
              <a:solidFill>
                <a:schemeClr val="bg1">
                  <a:lumMod val="95000"/>
                </a:schemeClr>
              </a:solidFill>
            </a:endParaRPr>
          </a:p>
        </p:txBody>
      </p:sp>
      <p:sp>
        <p:nvSpPr>
          <p:cNvPr id="3" name="Content Placeholder 2">
            <a:extLst>
              <a:ext uri="{FF2B5EF4-FFF2-40B4-BE49-F238E27FC236}">
                <a16:creationId xmlns:a16="http://schemas.microsoft.com/office/drawing/2014/main" id="{86B7E9C3-46FB-45A8-B33D-9E346C30E0BC}"/>
              </a:ext>
            </a:extLst>
          </p:cNvPr>
          <p:cNvSpPr>
            <a:spLocks noGrp="1"/>
          </p:cNvSpPr>
          <p:nvPr>
            <p:ph idx="1"/>
          </p:nvPr>
        </p:nvSpPr>
        <p:spPr>
          <a:xfrm>
            <a:off x="385763" y="1690688"/>
            <a:ext cx="10968037" cy="4486275"/>
          </a:xfrm>
        </p:spPr>
        <p:txBody>
          <a:bodyPr vert="horz" lIns="91440" tIns="45720" rIns="91440" bIns="45720" rtlCol="0" anchor="t">
            <a:normAutofit lnSpcReduction="10000"/>
          </a:bodyPr>
          <a:lstStyle/>
          <a:p>
            <a:r>
              <a:rPr lang="en-US">
                <a:solidFill>
                  <a:schemeClr val="tx1"/>
                </a:solidFill>
                <a:latin typeface="Arial"/>
                <a:cs typeface="Arial"/>
              </a:rPr>
              <a:t>General course units are for students who are aiming for entrance to TAFE, possible alternative entry to University or entering the workforce directly from school</a:t>
            </a:r>
          </a:p>
          <a:p>
            <a:pPr marL="0" indent="0" algn="ctr">
              <a:buNone/>
            </a:pPr>
            <a:endParaRPr lang="en-US" sz="800">
              <a:latin typeface="Arial" panose="020B0604020202020204" pitchFamily="34" charset="0"/>
              <a:cs typeface="Arial" panose="020B0604020202020204" pitchFamily="34" charset="0"/>
            </a:endParaRPr>
          </a:p>
          <a:p>
            <a:pPr>
              <a:buFont typeface="Wingdings" pitchFamily="2" charset="2"/>
              <a:buChar char="§"/>
            </a:pPr>
            <a:r>
              <a:rPr lang="en-US">
                <a:latin typeface="Arial" panose="020B0604020202020204" pitchFamily="34" charset="0"/>
                <a:cs typeface="Arial" panose="020B0604020202020204" pitchFamily="34" charset="0"/>
              </a:rPr>
              <a:t>Students study General Units 1 &amp; 2 in Year 11 and General Units 3 &amp; 4 in Year 12</a:t>
            </a:r>
          </a:p>
          <a:p>
            <a:pPr marL="0" indent="0">
              <a:buNone/>
            </a:pPr>
            <a:endParaRPr lang="en-US" sz="800">
              <a:latin typeface="Arial" panose="020B0604020202020204" pitchFamily="34" charset="0"/>
              <a:cs typeface="Arial" panose="020B0604020202020204" pitchFamily="34" charset="0"/>
            </a:endParaRPr>
          </a:p>
          <a:p>
            <a:pPr>
              <a:buFont typeface="Wingdings" pitchFamily="2" charset="2"/>
              <a:buChar char="§"/>
            </a:pPr>
            <a:r>
              <a:rPr lang="en-US">
                <a:latin typeface="Arial"/>
                <a:cs typeface="Arial"/>
              </a:rPr>
              <a:t>Courses are not examined by the School Curriculum and Standards Authority. Students are required to sit an Externally Set Task (EST) in Year 12. </a:t>
            </a:r>
            <a:endParaRPr lang="en-US">
              <a:latin typeface="Arial" panose="020B0604020202020204" pitchFamily="34" charset="0"/>
              <a:cs typeface="Arial" panose="020B0604020202020204" pitchFamily="34" charset="0"/>
            </a:endParaRPr>
          </a:p>
          <a:p>
            <a:pPr>
              <a:buFont typeface="Wingdings" pitchFamily="2" charset="2"/>
              <a:buChar char="§"/>
            </a:pPr>
            <a:endParaRPr lang="en-US" sz="800">
              <a:latin typeface="Arial" panose="020B0604020202020204" pitchFamily="34" charset="0"/>
              <a:cs typeface="Arial" panose="020B0604020202020204" pitchFamily="34" charset="0"/>
            </a:endParaRPr>
          </a:p>
          <a:p>
            <a:pPr>
              <a:buFont typeface="Wingdings" pitchFamily="2" charset="2"/>
              <a:buChar char="§"/>
            </a:pPr>
            <a:r>
              <a:rPr lang="en-US">
                <a:latin typeface="Arial" panose="020B0604020202020204" pitchFamily="34" charset="0"/>
                <a:cs typeface="Arial" panose="020B0604020202020204" pitchFamily="34" charset="0"/>
              </a:rPr>
              <a:t>Courses are more practical based and are 100% school assessed</a:t>
            </a:r>
          </a:p>
          <a:p>
            <a:pPr>
              <a:buFont typeface="Wingdings" pitchFamily="2" charset="2"/>
              <a:buChar char="§"/>
            </a:pPr>
            <a:endParaRPr lang="en-US" sz="800" u="sng">
              <a:latin typeface="Arial" panose="020B0604020202020204" pitchFamily="34" charset="0"/>
              <a:cs typeface="Arial" panose="020B0604020202020204" pitchFamily="34" charset="0"/>
            </a:endParaRPr>
          </a:p>
          <a:p>
            <a:endParaRPr lang="en-GB"/>
          </a:p>
        </p:txBody>
      </p:sp>
    </p:spTree>
    <p:extLst>
      <p:ext uri="{BB962C8B-B14F-4D97-AF65-F5344CB8AC3E}">
        <p14:creationId xmlns:p14="http://schemas.microsoft.com/office/powerpoint/2010/main" val="2843009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0747-E113-44DA-A651-CD386D87C5C0}"/>
              </a:ext>
            </a:extLst>
          </p:cNvPr>
          <p:cNvSpPr>
            <a:spLocks noGrp="1"/>
          </p:cNvSpPr>
          <p:nvPr>
            <p:ph type="title"/>
          </p:nvPr>
        </p:nvSpPr>
        <p:spPr>
          <a:xfrm>
            <a:off x="585788" y="365125"/>
            <a:ext cx="10768012" cy="1325563"/>
          </a:xfrm>
        </p:spPr>
        <p:txBody>
          <a:bodyPr/>
          <a:lstStyle/>
          <a:p>
            <a:r>
              <a:rPr lang="en-US"/>
              <a:t>General Pathway </a:t>
            </a:r>
            <a:r>
              <a:rPr lang="en-US" err="1"/>
              <a:t>Ctd</a:t>
            </a:r>
            <a:endParaRPr lang="en-GB" b="1">
              <a:solidFill>
                <a:schemeClr val="bg1">
                  <a:lumMod val="95000"/>
                </a:schemeClr>
              </a:solidFill>
            </a:endParaRPr>
          </a:p>
        </p:txBody>
      </p:sp>
      <p:sp>
        <p:nvSpPr>
          <p:cNvPr id="3" name="Content Placeholder 2">
            <a:extLst>
              <a:ext uri="{FF2B5EF4-FFF2-40B4-BE49-F238E27FC236}">
                <a16:creationId xmlns:a16="http://schemas.microsoft.com/office/drawing/2014/main" id="{86B7E9C3-46FB-45A8-B33D-9E346C30E0BC}"/>
              </a:ext>
            </a:extLst>
          </p:cNvPr>
          <p:cNvSpPr>
            <a:spLocks noGrp="1"/>
          </p:cNvSpPr>
          <p:nvPr>
            <p:ph idx="1"/>
          </p:nvPr>
        </p:nvSpPr>
        <p:spPr>
          <a:xfrm>
            <a:off x="428625" y="1885950"/>
            <a:ext cx="10925175" cy="4291013"/>
          </a:xfrm>
        </p:spPr>
        <p:txBody>
          <a:bodyPr vert="horz" lIns="91440" tIns="45720" rIns="91440" bIns="45720" rtlCol="0" anchor="t">
            <a:normAutofit/>
          </a:bodyPr>
          <a:lstStyle/>
          <a:p>
            <a:pPr>
              <a:buFont typeface="Wingdings" pitchFamily="2" charset="2"/>
              <a:buChar char="§"/>
            </a:pPr>
            <a:r>
              <a:rPr lang="en-US">
                <a:latin typeface="Arial"/>
                <a:cs typeface="Arial"/>
              </a:rPr>
              <a:t>Students can do a Certificate II or III course in combination with the General subjects.</a:t>
            </a:r>
            <a:endParaRPr lang="en-US" b="1">
              <a:latin typeface="Arial"/>
              <a:cs typeface="Arial"/>
            </a:endParaRPr>
          </a:p>
          <a:p>
            <a:pPr>
              <a:buFont typeface="Wingdings" pitchFamily="2" charset="2"/>
              <a:buChar char="§"/>
            </a:pPr>
            <a:endParaRPr lang="en-US" sz="800" b="1">
              <a:latin typeface="Arial" panose="020B0604020202020204" pitchFamily="34" charset="0"/>
              <a:cs typeface="Arial" panose="020B0604020202020204" pitchFamily="34" charset="0"/>
            </a:endParaRPr>
          </a:p>
          <a:p>
            <a:pPr>
              <a:buFont typeface="Wingdings" pitchFamily="2" charset="2"/>
              <a:buChar char="§"/>
            </a:pPr>
            <a:r>
              <a:rPr lang="en-US">
                <a:latin typeface="Arial"/>
                <a:cs typeface="Arial"/>
              </a:rPr>
              <a:t>May complete a maximum of </a:t>
            </a:r>
            <a:r>
              <a:rPr lang="en-US" b="1">
                <a:latin typeface="Arial"/>
                <a:cs typeface="Arial"/>
              </a:rPr>
              <a:t>two (2) </a:t>
            </a:r>
            <a:r>
              <a:rPr lang="en-US">
                <a:latin typeface="Arial"/>
                <a:cs typeface="Arial"/>
              </a:rPr>
              <a:t>Certificate II or III qualification (with exception). </a:t>
            </a:r>
            <a:endParaRPr lang="en-US">
              <a:latin typeface="Arial" panose="020B0604020202020204" pitchFamily="34" charset="0"/>
              <a:cs typeface="Arial" panose="020B0604020202020204" pitchFamily="34" charset="0"/>
            </a:endParaRPr>
          </a:p>
          <a:p>
            <a:pPr>
              <a:buFont typeface="Wingdings" pitchFamily="2" charset="2"/>
              <a:buChar char="§"/>
            </a:pPr>
            <a:endParaRPr lang="en-US" sz="800">
              <a:latin typeface="Arial" panose="020B0604020202020204" pitchFamily="34" charset="0"/>
              <a:cs typeface="Arial" panose="020B0604020202020204" pitchFamily="34" charset="0"/>
            </a:endParaRPr>
          </a:p>
          <a:p>
            <a:pPr>
              <a:buFont typeface="Wingdings" pitchFamily="2" charset="2"/>
              <a:buChar char="§"/>
            </a:pPr>
            <a:r>
              <a:rPr lang="en-US" i="1">
                <a:latin typeface="Arial" panose="020B0604020202020204" pitchFamily="34" charset="0"/>
                <a:cs typeface="Arial" panose="020B0604020202020204" pitchFamily="34" charset="0"/>
              </a:rPr>
              <a:t>Due to TAFE courses becoming increasingly competitive, high grades are important to maximise opportunity to gain entry to desired courses</a:t>
            </a:r>
          </a:p>
          <a:p>
            <a:endParaRPr lang="en-GB"/>
          </a:p>
        </p:txBody>
      </p:sp>
    </p:spTree>
    <p:extLst>
      <p:ext uri="{BB962C8B-B14F-4D97-AF65-F5344CB8AC3E}">
        <p14:creationId xmlns:p14="http://schemas.microsoft.com/office/powerpoint/2010/main" val="454165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0747-E113-44DA-A651-CD386D87C5C0}"/>
              </a:ext>
            </a:extLst>
          </p:cNvPr>
          <p:cNvSpPr>
            <a:spLocks noGrp="1"/>
          </p:cNvSpPr>
          <p:nvPr>
            <p:ph type="title"/>
          </p:nvPr>
        </p:nvSpPr>
        <p:spPr>
          <a:xfrm>
            <a:off x="100994" y="228601"/>
            <a:ext cx="11252806" cy="942219"/>
          </a:xfrm>
        </p:spPr>
        <p:txBody>
          <a:bodyPr/>
          <a:lstStyle/>
          <a:p>
            <a:r>
              <a:rPr lang="en-US">
                <a:solidFill>
                  <a:srgbClr val="0070C0"/>
                </a:solidFill>
              </a:rPr>
              <a:t>Year 10 Feedback – General Courses</a:t>
            </a:r>
          </a:p>
        </p:txBody>
      </p:sp>
      <p:sp>
        <p:nvSpPr>
          <p:cNvPr id="3" name="Content Placeholder 2">
            <a:extLst>
              <a:ext uri="{FF2B5EF4-FFF2-40B4-BE49-F238E27FC236}">
                <a16:creationId xmlns:a16="http://schemas.microsoft.com/office/drawing/2014/main" id="{86B7E9C3-46FB-45A8-B33D-9E346C30E0BC}"/>
              </a:ext>
            </a:extLst>
          </p:cNvPr>
          <p:cNvSpPr>
            <a:spLocks noGrp="1"/>
          </p:cNvSpPr>
          <p:nvPr>
            <p:ph idx="1"/>
          </p:nvPr>
        </p:nvSpPr>
        <p:spPr>
          <a:xfrm>
            <a:off x="414338" y="1557338"/>
            <a:ext cx="5681662" cy="4905375"/>
          </a:xfrm>
        </p:spPr>
        <p:txBody>
          <a:bodyPr vert="horz" lIns="91440" tIns="45720" rIns="91440" bIns="45720" rtlCol="0" anchor="t">
            <a:normAutofit/>
          </a:bodyPr>
          <a:lstStyle/>
          <a:p>
            <a:pPr marL="0" indent="0" fontAlgn="t">
              <a:buNone/>
            </a:pPr>
            <a:endParaRPr lang="en-AU" i="1">
              <a:latin typeface="Branding Semilight"/>
            </a:endParaRPr>
          </a:p>
          <a:p>
            <a:endParaRPr lang="en-GB"/>
          </a:p>
        </p:txBody>
      </p:sp>
      <p:sp>
        <p:nvSpPr>
          <p:cNvPr id="4" name="TextBox 3">
            <a:extLst>
              <a:ext uri="{FF2B5EF4-FFF2-40B4-BE49-F238E27FC236}">
                <a16:creationId xmlns:a16="http://schemas.microsoft.com/office/drawing/2014/main" id="{A5BF3870-C234-6D4D-81D0-C01C4E676AE8}"/>
              </a:ext>
            </a:extLst>
          </p:cNvPr>
          <p:cNvSpPr txBox="1"/>
          <p:nvPr/>
        </p:nvSpPr>
        <p:spPr>
          <a:xfrm>
            <a:off x="6389687" y="1785939"/>
            <a:ext cx="5419725" cy="954107"/>
          </a:xfrm>
          <a:prstGeom prst="rect">
            <a:avLst/>
          </a:prstGeom>
          <a:noFill/>
        </p:spPr>
        <p:txBody>
          <a:bodyPr wrap="square" lIns="91440" tIns="45720" rIns="91440" bIns="45720" rtlCol="0" anchor="t">
            <a:spAutoFit/>
          </a:bodyPr>
          <a:lstStyle/>
          <a:p>
            <a:endParaRPr lang="en-US" sz="2800">
              <a:latin typeface="Trebuchet MS" panose="020B0703020202090204" pitchFamily="34" charset="0"/>
            </a:endParaRPr>
          </a:p>
          <a:p>
            <a:endParaRPr lang="en-US" sz="2800">
              <a:latin typeface="Trebuchet MS" panose="020B0703020202090204" pitchFamily="34" charset="0"/>
            </a:endParaRPr>
          </a:p>
        </p:txBody>
      </p:sp>
      <p:pic>
        <p:nvPicPr>
          <p:cNvPr id="7" name="Picture 7" descr="A picture containing logo&#10;&#10;Description automatically generated">
            <a:extLst>
              <a:ext uri="{FF2B5EF4-FFF2-40B4-BE49-F238E27FC236}">
                <a16:creationId xmlns:a16="http://schemas.microsoft.com/office/drawing/2014/main" id="{EAC62AC8-25C4-D46C-A977-2F36F014CF92}"/>
              </a:ext>
            </a:extLst>
          </p:cNvPr>
          <p:cNvPicPr>
            <a:picLocks noChangeAspect="1"/>
          </p:cNvPicPr>
          <p:nvPr/>
        </p:nvPicPr>
        <p:blipFill>
          <a:blip r:embed="rId2"/>
          <a:stretch>
            <a:fillRect/>
          </a:stretch>
        </p:blipFill>
        <p:spPr>
          <a:xfrm>
            <a:off x="268816" y="1255353"/>
            <a:ext cx="7971366" cy="621960"/>
          </a:xfrm>
          <a:prstGeom prst="rect">
            <a:avLst/>
          </a:prstGeom>
        </p:spPr>
      </p:pic>
      <p:pic>
        <p:nvPicPr>
          <p:cNvPr id="10" name="Picture 10" descr="A picture containing table&#10;&#10;Description automatically generated">
            <a:extLst>
              <a:ext uri="{FF2B5EF4-FFF2-40B4-BE49-F238E27FC236}">
                <a16:creationId xmlns:a16="http://schemas.microsoft.com/office/drawing/2014/main" id="{189C0992-A09C-23F0-B6EF-8F5477009F4F}"/>
              </a:ext>
            </a:extLst>
          </p:cNvPr>
          <p:cNvPicPr>
            <a:picLocks noChangeAspect="1"/>
          </p:cNvPicPr>
          <p:nvPr/>
        </p:nvPicPr>
        <p:blipFill>
          <a:blip r:embed="rId3"/>
          <a:stretch>
            <a:fillRect/>
          </a:stretch>
        </p:blipFill>
        <p:spPr>
          <a:xfrm>
            <a:off x="264583" y="2260600"/>
            <a:ext cx="2624666" cy="3416300"/>
          </a:xfrm>
          <a:prstGeom prst="rect">
            <a:avLst/>
          </a:prstGeom>
        </p:spPr>
      </p:pic>
      <p:pic>
        <p:nvPicPr>
          <p:cNvPr id="11" name="Picture 11" descr="A picture containing chart&#10;&#10;Description automatically generated">
            <a:extLst>
              <a:ext uri="{FF2B5EF4-FFF2-40B4-BE49-F238E27FC236}">
                <a16:creationId xmlns:a16="http://schemas.microsoft.com/office/drawing/2014/main" id="{FA76058A-BFCE-1C8D-8887-529C02AD5D8F}"/>
              </a:ext>
            </a:extLst>
          </p:cNvPr>
          <p:cNvPicPr>
            <a:picLocks noChangeAspect="1"/>
          </p:cNvPicPr>
          <p:nvPr/>
        </p:nvPicPr>
        <p:blipFill>
          <a:blip r:embed="rId4"/>
          <a:stretch>
            <a:fillRect/>
          </a:stretch>
        </p:blipFill>
        <p:spPr>
          <a:xfrm>
            <a:off x="3301472" y="2219325"/>
            <a:ext cx="2742141" cy="3456516"/>
          </a:xfrm>
          <a:prstGeom prst="rect">
            <a:avLst/>
          </a:prstGeom>
        </p:spPr>
      </p:pic>
      <p:pic>
        <p:nvPicPr>
          <p:cNvPr id="12" name="Picture 12" descr="Chart, bar chart&#10;&#10;Description automatically generated">
            <a:extLst>
              <a:ext uri="{FF2B5EF4-FFF2-40B4-BE49-F238E27FC236}">
                <a16:creationId xmlns:a16="http://schemas.microsoft.com/office/drawing/2014/main" id="{10E4E513-33FA-41A7-66DA-776A55884100}"/>
              </a:ext>
            </a:extLst>
          </p:cNvPr>
          <p:cNvPicPr>
            <a:picLocks noChangeAspect="1"/>
          </p:cNvPicPr>
          <p:nvPr/>
        </p:nvPicPr>
        <p:blipFill>
          <a:blip r:embed="rId5"/>
          <a:stretch>
            <a:fillRect/>
          </a:stretch>
        </p:blipFill>
        <p:spPr>
          <a:xfrm>
            <a:off x="6195484" y="1957497"/>
            <a:ext cx="5674783" cy="4213006"/>
          </a:xfrm>
          <a:prstGeom prst="rect">
            <a:avLst/>
          </a:prstGeom>
        </p:spPr>
      </p:pic>
    </p:spTree>
    <p:extLst>
      <p:ext uri="{BB962C8B-B14F-4D97-AF65-F5344CB8AC3E}">
        <p14:creationId xmlns:p14="http://schemas.microsoft.com/office/powerpoint/2010/main" val="1846587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99787-8735-2D4F-B39A-2AF0641B1D1B}"/>
              </a:ext>
            </a:extLst>
          </p:cNvPr>
          <p:cNvSpPr>
            <a:spLocks noGrp="1"/>
          </p:cNvSpPr>
          <p:nvPr>
            <p:ph idx="1"/>
          </p:nvPr>
        </p:nvSpPr>
        <p:spPr>
          <a:xfrm>
            <a:off x="281355" y="1559169"/>
            <a:ext cx="11617568" cy="4525108"/>
          </a:xfrm>
        </p:spPr>
        <p:txBody>
          <a:bodyPr>
            <a:normAutofit/>
          </a:bodyPr>
          <a:lstStyle/>
          <a:p>
            <a:pPr marL="0" indent="0">
              <a:buNone/>
            </a:pPr>
            <a:endParaRPr lang="en-US" b="1"/>
          </a:p>
          <a:p>
            <a:pPr marL="0" indent="0">
              <a:buNone/>
            </a:pPr>
            <a:endParaRPr lang="en-US"/>
          </a:p>
        </p:txBody>
      </p:sp>
      <p:sp>
        <p:nvSpPr>
          <p:cNvPr id="2" name="TextBox 1">
            <a:extLst>
              <a:ext uri="{FF2B5EF4-FFF2-40B4-BE49-F238E27FC236}">
                <a16:creationId xmlns:a16="http://schemas.microsoft.com/office/drawing/2014/main" id="{AEF0A264-27EE-8B4D-BC77-13457E478613}"/>
              </a:ext>
            </a:extLst>
          </p:cNvPr>
          <p:cNvSpPr txBox="1"/>
          <p:nvPr/>
        </p:nvSpPr>
        <p:spPr>
          <a:xfrm>
            <a:off x="382451" y="425938"/>
            <a:ext cx="8650459" cy="707886"/>
          </a:xfrm>
          <a:prstGeom prst="rect">
            <a:avLst/>
          </a:prstGeom>
          <a:noFill/>
        </p:spPr>
        <p:txBody>
          <a:bodyPr wrap="square" lIns="91440" tIns="45720" rIns="91440" bIns="45720" rtlCol="0" anchor="t">
            <a:spAutoFit/>
          </a:bodyPr>
          <a:lstStyle/>
          <a:p>
            <a:r>
              <a:rPr lang="en-US" sz="4000">
                <a:solidFill>
                  <a:srgbClr val="006EB6"/>
                </a:solidFill>
                <a:latin typeface="Trebuchet MS"/>
              </a:rPr>
              <a:t>Contents of Presentation</a:t>
            </a:r>
            <a:endParaRPr lang="en-US" sz="4000">
              <a:solidFill>
                <a:srgbClr val="006EB6"/>
              </a:solidFill>
              <a:latin typeface="Trebuchet MS" panose="020B0703020202090204" pitchFamily="34" charset="0"/>
            </a:endParaRPr>
          </a:p>
        </p:txBody>
      </p:sp>
      <p:sp>
        <p:nvSpPr>
          <p:cNvPr id="4" name="TextBox 3">
            <a:extLst>
              <a:ext uri="{FF2B5EF4-FFF2-40B4-BE49-F238E27FC236}">
                <a16:creationId xmlns:a16="http://schemas.microsoft.com/office/drawing/2014/main" id="{CF38224A-33D3-C14A-9D15-E2109E815F0E}"/>
              </a:ext>
            </a:extLst>
          </p:cNvPr>
          <p:cNvSpPr txBox="1"/>
          <p:nvPr/>
        </p:nvSpPr>
        <p:spPr>
          <a:xfrm>
            <a:off x="279306" y="1834941"/>
            <a:ext cx="11704405" cy="3231654"/>
          </a:xfrm>
          <a:prstGeom prst="rect">
            <a:avLst/>
          </a:prstGeom>
          <a:noFill/>
        </p:spPr>
        <p:txBody>
          <a:bodyPr wrap="square" lIns="91440" tIns="45720" rIns="91440" bIns="45720" rtlCol="0" anchor="t">
            <a:spAutoFit/>
          </a:bodyPr>
          <a:lstStyle/>
          <a:p>
            <a:r>
              <a:rPr lang="en-US" sz="2700">
                <a:latin typeface="Arial"/>
                <a:cs typeface="Arial"/>
              </a:rPr>
              <a:t>1. </a:t>
            </a:r>
            <a:r>
              <a:rPr lang="en-US" sz="2800">
                <a:latin typeface="Branding Semilight"/>
                <a:cs typeface="Arial"/>
              </a:rPr>
              <a:t>What is the </a:t>
            </a:r>
            <a:r>
              <a:rPr lang="en-US" sz="2800" b="1">
                <a:latin typeface="Branding Semilight"/>
                <a:cs typeface="Arial"/>
              </a:rPr>
              <a:t>Western Australian Certificate Education</a:t>
            </a:r>
            <a:r>
              <a:rPr lang="en-US" sz="2800">
                <a:latin typeface="Branding Semilight"/>
                <a:cs typeface="Arial"/>
              </a:rPr>
              <a:t> (WACE) and </a:t>
            </a:r>
            <a:endParaRPr lang="en-US" sz="3000">
              <a:latin typeface="Branding Semilight"/>
              <a:cs typeface="Arial"/>
            </a:endParaRPr>
          </a:p>
          <a:p>
            <a:r>
              <a:rPr lang="en-US" sz="2800">
                <a:latin typeface="Branding Semilight"/>
                <a:cs typeface="Arial"/>
              </a:rPr>
              <a:t>    how is it achieved?</a:t>
            </a:r>
            <a:r>
              <a:rPr lang="en-US" sz="3000">
                <a:latin typeface="Branding Semilight"/>
                <a:cs typeface="Arial"/>
              </a:rPr>
              <a:t>    </a:t>
            </a:r>
          </a:p>
          <a:p>
            <a:endParaRPr lang="en-US" sz="3000">
              <a:latin typeface="Branding Semilight"/>
              <a:cs typeface="Arial"/>
            </a:endParaRPr>
          </a:p>
          <a:p>
            <a:r>
              <a:rPr lang="en-US" sz="3000">
                <a:latin typeface="Branding Semilight"/>
                <a:cs typeface="Arial"/>
              </a:rPr>
              <a:t>2. Year 11 &amp; 12 </a:t>
            </a:r>
            <a:r>
              <a:rPr lang="en-US" sz="3000" b="1">
                <a:latin typeface="Branding Semilight"/>
                <a:cs typeface="Arial"/>
              </a:rPr>
              <a:t>Proposed Courses</a:t>
            </a:r>
            <a:r>
              <a:rPr lang="en-US" sz="3000">
                <a:latin typeface="Branding Semilight"/>
                <a:cs typeface="Arial"/>
              </a:rPr>
              <a:t> and </a:t>
            </a:r>
            <a:r>
              <a:rPr lang="en-US" sz="3000" b="1">
                <a:latin typeface="Branding Semilight"/>
                <a:cs typeface="Arial"/>
              </a:rPr>
              <a:t>Pathways </a:t>
            </a:r>
            <a:r>
              <a:rPr lang="en-US" sz="3000">
                <a:latin typeface="Branding Semilight"/>
                <a:cs typeface="Arial"/>
              </a:rPr>
              <a:t>of Study </a:t>
            </a:r>
            <a:endParaRPr lang="en-US"/>
          </a:p>
          <a:p>
            <a:r>
              <a:rPr lang="en-US" sz="2600" i="1">
                <a:latin typeface="Branding Semilight"/>
                <a:cs typeface="Arial"/>
              </a:rPr>
              <a:t>     (</a:t>
            </a:r>
            <a:r>
              <a:rPr lang="en-US" sz="2600" i="1" err="1">
                <a:latin typeface="Branding Semilight"/>
                <a:cs typeface="Arial"/>
              </a:rPr>
              <a:t>Eg</a:t>
            </a:r>
            <a:r>
              <a:rPr lang="en-US" sz="2600" i="1">
                <a:latin typeface="Branding Semilight"/>
                <a:cs typeface="Arial"/>
              </a:rPr>
              <a:t>: ATAR, General &amp; Vocational Directions Pathway)</a:t>
            </a:r>
          </a:p>
          <a:p>
            <a:endParaRPr lang="en-US" sz="3000">
              <a:latin typeface="Branding Semilight"/>
              <a:cs typeface="Arial"/>
            </a:endParaRPr>
          </a:p>
          <a:p>
            <a:r>
              <a:rPr lang="en-US" sz="3000">
                <a:latin typeface="Branding Semilight"/>
                <a:cs typeface="Arial"/>
              </a:rPr>
              <a:t>3.  Recommended </a:t>
            </a:r>
            <a:r>
              <a:rPr lang="en-US" sz="3000" b="1">
                <a:latin typeface="Branding Semilight"/>
                <a:cs typeface="Arial"/>
              </a:rPr>
              <a:t>Pathway Pre-requisites</a:t>
            </a:r>
          </a:p>
        </p:txBody>
      </p:sp>
    </p:spTree>
    <p:extLst>
      <p:ext uri="{BB962C8B-B14F-4D97-AF65-F5344CB8AC3E}">
        <p14:creationId xmlns:p14="http://schemas.microsoft.com/office/powerpoint/2010/main" val="856165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0747-E113-44DA-A651-CD386D87C5C0}"/>
              </a:ext>
            </a:extLst>
          </p:cNvPr>
          <p:cNvSpPr>
            <a:spLocks noGrp="1"/>
          </p:cNvSpPr>
          <p:nvPr>
            <p:ph type="title"/>
          </p:nvPr>
        </p:nvSpPr>
        <p:spPr>
          <a:xfrm>
            <a:off x="231122" y="1"/>
            <a:ext cx="11122678" cy="1485899"/>
          </a:xfrm>
        </p:spPr>
        <p:txBody>
          <a:bodyPr/>
          <a:lstStyle/>
          <a:p>
            <a:r>
              <a:rPr lang="en-US"/>
              <a:t>In-School Certificate Courses at CLC</a:t>
            </a:r>
            <a:endParaRPr lang="en-GB" b="1">
              <a:solidFill>
                <a:schemeClr val="bg1">
                  <a:lumMod val="95000"/>
                </a:schemeClr>
              </a:solidFill>
            </a:endParaRPr>
          </a:p>
        </p:txBody>
      </p:sp>
      <p:sp>
        <p:nvSpPr>
          <p:cNvPr id="3" name="Content Placeholder 2">
            <a:extLst>
              <a:ext uri="{FF2B5EF4-FFF2-40B4-BE49-F238E27FC236}">
                <a16:creationId xmlns:a16="http://schemas.microsoft.com/office/drawing/2014/main" id="{86B7E9C3-46FB-45A8-B33D-9E346C30E0BC}"/>
              </a:ext>
            </a:extLst>
          </p:cNvPr>
          <p:cNvSpPr>
            <a:spLocks noGrp="1"/>
          </p:cNvSpPr>
          <p:nvPr>
            <p:ph idx="1"/>
          </p:nvPr>
        </p:nvSpPr>
        <p:spPr>
          <a:xfrm>
            <a:off x="439906" y="1200074"/>
            <a:ext cx="10913894" cy="4976889"/>
          </a:xfrm>
        </p:spPr>
        <p:txBody>
          <a:bodyPr vert="horz" lIns="91440" tIns="45720" rIns="91440" bIns="45720" rtlCol="0" anchor="t">
            <a:normAutofit fontScale="92500" lnSpcReduction="20000"/>
          </a:bodyPr>
          <a:lstStyle/>
          <a:p>
            <a:pPr marL="0" indent="0">
              <a:buNone/>
            </a:pPr>
            <a:endParaRPr lang="en-AU" sz="2400" i="1">
              <a:solidFill>
                <a:schemeClr val="tx1"/>
              </a:solidFill>
              <a:latin typeface="Arial" panose="020B0604020202020204" pitchFamily="34" charset="0"/>
              <a:cs typeface="Arial" panose="020B0604020202020204" pitchFamily="34" charset="0"/>
            </a:endParaRPr>
          </a:p>
          <a:p>
            <a:pPr marL="342900" indent="-342900" algn="just"/>
            <a:r>
              <a:rPr lang="en-AU" sz="2400">
                <a:solidFill>
                  <a:schemeClr val="tx1"/>
                </a:solidFill>
                <a:latin typeface="Arial" panose="020B0604020202020204" pitchFamily="34" charset="0"/>
                <a:cs typeface="Arial" panose="020B0604020202020204" pitchFamily="34" charset="0"/>
              </a:rPr>
              <a:t>Vocational Education and Training (VET) programs offer VET qualifications for students wishing to participate in nationally recognised training.</a:t>
            </a:r>
          </a:p>
          <a:p>
            <a:pPr marL="0" indent="0" algn="just">
              <a:buNone/>
            </a:pPr>
            <a:endParaRPr lang="en-AU" sz="2400">
              <a:solidFill>
                <a:schemeClr val="tx1"/>
              </a:solidFill>
              <a:latin typeface="Arial" panose="020B0604020202020204" pitchFamily="34" charset="0"/>
              <a:cs typeface="Arial" panose="020B0604020202020204" pitchFamily="34" charset="0"/>
            </a:endParaRPr>
          </a:p>
          <a:p>
            <a:pPr marL="0" indent="0">
              <a:buNone/>
            </a:pPr>
            <a:endParaRPr lang="en-US" sz="600">
              <a:solidFill>
                <a:schemeClr val="tx1"/>
              </a:solidFill>
              <a:latin typeface="Arial" panose="020B0604020202020204" pitchFamily="34" charset="0"/>
              <a:cs typeface="Arial" panose="020B0604020202020204" pitchFamily="34" charset="0"/>
            </a:endParaRPr>
          </a:p>
          <a:p>
            <a:pPr marL="342900" indent="-342900"/>
            <a:r>
              <a:rPr lang="en-AU" sz="2400">
                <a:solidFill>
                  <a:schemeClr val="tx1"/>
                </a:solidFill>
                <a:latin typeface="Arial"/>
                <a:cs typeface="Arial"/>
              </a:rPr>
              <a:t>A Certificate II or III is one of the range of equivalents for achieving a WACE. These qualifications contribute to the WACE as unit equivalents.</a:t>
            </a:r>
          </a:p>
          <a:p>
            <a:pPr marL="0" indent="0">
              <a:buNone/>
            </a:pPr>
            <a:endParaRPr lang="en-AU" sz="600">
              <a:solidFill>
                <a:schemeClr val="tx1"/>
              </a:solidFill>
              <a:latin typeface="Arial" panose="020B0604020202020204" pitchFamily="34" charset="0"/>
              <a:cs typeface="Arial" panose="020B0604020202020204" pitchFamily="34" charset="0"/>
            </a:endParaRPr>
          </a:p>
          <a:p>
            <a:pPr marL="0" indent="0">
              <a:buNone/>
            </a:pPr>
            <a:endParaRPr lang="en-AU" sz="600">
              <a:solidFill>
                <a:schemeClr val="tx1"/>
              </a:solidFill>
              <a:latin typeface="Arial"/>
              <a:cs typeface="Arial"/>
            </a:endParaRPr>
          </a:p>
          <a:p>
            <a:pPr marL="342900" indent="-342900"/>
            <a:r>
              <a:rPr lang="en-AU" sz="2400">
                <a:solidFill>
                  <a:schemeClr val="tx1"/>
                </a:solidFill>
                <a:latin typeface="Arial"/>
                <a:cs typeface="Arial"/>
              </a:rPr>
              <a:t>CLC offers VET qualifications that are stand-alone Certificate courses. </a:t>
            </a:r>
            <a:endParaRPr lang="en-AU" sz="2400">
              <a:solidFill>
                <a:schemeClr val="tx1"/>
              </a:solidFill>
              <a:latin typeface="Arial" panose="020B0604020202020204" pitchFamily="34" charset="0"/>
              <a:cs typeface="Arial" panose="020B0604020202020204" pitchFamily="34" charset="0"/>
            </a:endParaRPr>
          </a:p>
          <a:p>
            <a:pPr marL="342900" indent="-342900"/>
            <a:endParaRPr lang="en-AU" sz="2400">
              <a:solidFill>
                <a:schemeClr val="tx1"/>
              </a:solidFill>
              <a:latin typeface="Arial" panose="020B0604020202020204" pitchFamily="34" charset="0"/>
              <a:cs typeface="Arial" panose="020B0604020202020204" pitchFamily="34" charset="0"/>
            </a:endParaRPr>
          </a:p>
          <a:p>
            <a:pPr marL="342900" indent="-342900"/>
            <a:r>
              <a:rPr lang="en-AU" sz="2400">
                <a:solidFill>
                  <a:schemeClr val="tx1"/>
                </a:solidFill>
                <a:latin typeface="Arial"/>
                <a:cs typeface="Arial"/>
              </a:rPr>
              <a:t>CLC's certificate courses are ran by both the College (on-grid) and by South Metro TAFE (off-grid).</a:t>
            </a:r>
          </a:p>
          <a:p>
            <a:endParaRPr lang="en-GB" sz="2400">
              <a:solidFill>
                <a:schemeClr val="tx1"/>
              </a:solidFill>
            </a:endParaRPr>
          </a:p>
          <a:p>
            <a:pPr marL="342900" indent="-342900"/>
            <a:r>
              <a:rPr lang="en-GB" sz="2400">
                <a:solidFill>
                  <a:schemeClr val="tx1"/>
                </a:solidFill>
              </a:rPr>
              <a:t>It is recommended that students only select one certificate course per year (dependant on the course delivery time-line).</a:t>
            </a:r>
          </a:p>
        </p:txBody>
      </p:sp>
    </p:spTree>
    <p:extLst>
      <p:ext uri="{BB962C8B-B14F-4D97-AF65-F5344CB8AC3E}">
        <p14:creationId xmlns:p14="http://schemas.microsoft.com/office/powerpoint/2010/main" val="3600395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13355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C63C2-B0DB-4AFF-8393-1DFF28C008AA}"/>
              </a:ext>
            </a:extLst>
          </p:cNvPr>
          <p:cNvSpPr>
            <a:spLocks noGrp="1"/>
          </p:cNvSpPr>
          <p:nvPr>
            <p:ph type="title"/>
          </p:nvPr>
        </p:nvSpPr>
        <p:spPr/>
        <p:txBody>
          <a:bodyPr/>
          <a:lstStyle/>
          <a:p>
            <a:r>
              <a:rPr lang="en-GB" b="1">
                <a:solidFill>
                  <a:schemeClr val="bg1">
                    <a:lumMod val="95000"/>
                  </a:schemeClr>
                </a:solidFill>
              </a:rPr>
              <a:t>Vocational Directions Pathway</a:t>
            </a:r>
          </a:p>
        </p:txBody>
      </p:sp>
      <p:sp>
        <p:nvSpPr>
          <p:cNvPr id="3" name="Content Placeholder 2">
            <a:extLst>
              <a:ext uri="{FF2B5EF4-FFF2-40B4-BE49-F238E27FC236}">
                <a16:creationId xmlns:a16="http://schemas.microsoft.com/office/drawing/2014/main" id="{DC949996-FD3A-45F6-B635-596B2592D3D1}"/>
              </a:ext>
            </a:extLst>
          </p:cNvPr>
          <p:cNvSpPr>
            <a:spLocks noGrp="1"/>
          </p:cNvSpPr>
          <p:nvPr>
            <p:ph idx="1"/>
          </p:nvPr>
        </p:nvSpPr>
        <p:spPr/>
        <p:txBody>
          <a:bodyPr vert="horz" lIns="91440" tIns="45720" rIns="91440" bIns="45720" rtlCol="0" anchor="t">
            <a:normAutofit/>
          </a:bodyPr>
          <a:lstStyle/>
          <a:p>
            <a:endParaRPr lang="en-GB"/>
          </a:p>
          <a:p>
            <a:pPr marL="0" indent="0">
              <a:buNone/>
            </a:pPr>
            <a:endParaRPr lang="en-GB" sz="4000">
              <a:solidFill>
                <a:schemeClr val="bg1"/>
              </a:solidFill>
            </a:endParaRPr>
          </a:p>
          <a:p>
            <a:pPr marL="0" indent="0" algn="ctr">
              <a:buNone/>
            </a:pPr>
            <a:r>
              <a:rPr lang="en-GB" sz="4600" i="1">
                <a:solidFill>
                  <a:schemeClr val="bg1"/>
                </a:solidFill>
              </a:rPr>
              <a:t>What is the VDP all about?</a:t>
            </a:r>
          </a:p>
        </p:txBody>
      </p:sp>
    </p:spTree>
    <p:extLst>
      <p:ext uri="{BB962C8B-B14F-4D97-AF65-F5344CB8AC3E}">
        <p14:creationId xmlns:p14="http://schemas.microsoft.com/office/powerpoint/2010/main" val="1371369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CCEF0-D7DB-614B-ADB9-81279F41A3A9}"/>
              </a:ext>
            </a:extLst>
          </p:cNvPr>
          <p:cNvSpPr>
            <a:spLocks noGrp="1"/>
          </p:cNvSpPr>
          <p:nvPr>
            <p:ph type="title"/>
          </p:nvPr>
        </p:nvSpPr>
        <p:spPr>
          <a:xfrm>
            <a:off x="357188" y="171449"/>
            <a:ext cx="10996612" cy="1057275"/>
          </a:xfrm>
        </p:spPr>
        <p:txBody>
          <a:bodyPr/>
          <a:lstStyle/>
          <a:p>
            <a:r>
              <a:rPr lang="en-US">
                <a:latin typeface="Trebuchet MS"/>
              </a:rPr>
              <a:t>Vocational Directions Pathway (VDP)</a:t>
            </a:r>
          </a:p>
        </p:txBody>
      </p:sp>
      <p:sp>
        <p:nvSpPr>
          <p:cNvPr id="3" name="Content Placeholder 2">
            <a:extLst>
              <a:ext uri="{FF2B5EF4-FFF2-40B4-BE49-F238E27FC236}">
                <a16:creationId xmlns:a16="http://schemas.microsoft.com/office/drawing/2014/main" id="{534694C4-E40D-2B42-8E14-6A5540981854}"/>
              </a:ext>
            </a:extLst>
          </p:cNvPr>
          <p:cNvSpPr>
            <a:spLocks noGrp="1"/>
          </p:cNvSpPr>
          <p:nvPr>
            <p:ph idx="1"/>
          </p:nvPr>
        </p:nvSpPr>
        <p:spPr>
          <a:xfrm>
            <a:off x="287004" y="1228724"/>
            <a:ext cx="11671634" cy="5469607"/>
          </a:xfrm>
        </p:spPr>
        <p:txBody>
          <a:bodyPr vert="horz" lIns="91440" tIns="45720" rIns="91440" bIns="45720" rtlCol="0" anchor="t">
            <a:normAutofit/>
          </a:bodyPr>
          <a:lstStyle/>
          <a:p>
            <a:pPr marL="0" indent="0">
              <a:buNone/>
            </a:pPr>
            <a:endParaRPr lang="en-US">
              <a:latin typeface="Trebuchet MS"/>
              <a:cs typeface="Arial"/>
            </a:endParaRPr>
          </a:p>
          <a:p>
            <a:pPr marL="0" indent="0">
              <a:buNone/>
            </a:pPr>
            <a:r>
              <a:rPr lang="en-US">
                <a:solidFill>
                  <a:schemeClr val="tx1">
                    <a:lumMod val="95000"/>
                    <a:lumOff val="5000"/>
                  </a:schemeClr>
                </a:solidFill>
                <a:latin typeface="Branding Semilight"/>
                <a:cs typeface="Arial"/>
              </a:rPr>
              <a:t>The</a:t>
            </a:r>
            <a:r>
              <a:rPr lang="en-US" b="1">
                <a:solidFill>
                  <a:schemeClr val="tx1">
                    <a:lumMod val="95000"/>
                    <a:lumOff val="5000"/>
                  </a:schemeClr>
                </a:solidFill>
                <a:latin typeface="Branding Semilight"/>
                <a:cs typeface="Arial"/>
              </a:rPr>
              <a:t> </a:t>
            </a:r>
            <a:r>
              <a:rPr lang="en-US" b="1" u="sng">
                <a:solidFill>
                  <a:schemeClr val="tx1">
                    <a:lumMod val="95000"/>
                    <a:lumOff val="5000"/>
                  </a:schemeClr>
                </a:solidFill>
                <a:latin typeface="Branding Semilight"/>
                <a:cs typeface="Arial"/>
              </a:rPr>
              <a:t>Vocational Directions Pathway </a:t>
            </a:r>
            <a:r>
              <a:rPr lang="en-US" b="1">
                <a:solidFill>
                  <a:schemeClr val="tx1">
                    <a:lumMod val="95000"/>
                    <a:lumOff val="5000"/>
                  </a:schemeClr>
                </a:solidFill>
                <a:latin typeface="Branding Semilight"/>
                <a:cs typeface="Arial"/>
              </a:rPr>
              <a:t>(VDP) </a:t>
            </a:r>
            <a:r>
              <a:rPr lang="en-AU">
                <a:solidFill>
                  <a:schemeClr val="tx1">
                    <a:lumMod val="95000"/>
                    <a:lumOff val="5000"/>
                  </a:schemeClr>
                </a:solidFill>
                <a:latin typeface="Branding Semilight"/>
              </a:rPr>
              <a:t>supports students who want to gain access to Certificate courses at TAFE, School Based Traineeships and Workplace Learning, whilst working towards achieving their WACE. </a:t>
            </a:r>
          </a:p>
          <a:p>
            <a:pPr marL="0" indent="0">
              <a:buNone/>
            </a:pPr>
            <a:endParaRPr lang="en-AU">
              <a:solidFill>
                <a:schemeClr val="tx1">
                  <a:lumMod val="95000"/>
                  <a:lumOff val="5000"/>
                </a:schemeClr>
              </a:solidFill>
              <a:latin typeface="Branding Semilight"/>
            </a:endParaRPr>
          </a:p>
          <a:p>
            <a:pPr marL="0" indent="0">
              <a:buNone/>
            </a:pPr>
            <a:r>
              <a:rPr lang="en-AU">
                <a:solidFill>
                  <a:schemeClr val="tx1">
                    <a:lumMod val="95000"/>
                    <a:lumOff val="5000"/>
                  </a:schemeClr>
                </a:solidFill>
                <a:latin typeface="Branding Semilight"/>
                <a:cs typeface="Arial"/>
              </a:rPr>
              <a:t>This may look like:</a:t>
            </a:r>
            <a:endParaRPr lang="en-AU">
              <a:solidFill>
                <a:schemeClr val="tx1">
                  <a:lumMod val="95000"/>
                  <a:lumOff val="5000"/>
                </a:schemeClr>
              </a:solidFill>
              <a:latin typeface="Branding Semilight"/>
              <a:cs typeface="Arial" panose="020B0604020202020204" pitchFamily="34" charset="0"/>
            </a:endParaRPr>
          </a:p>
          <a:p>
            <a:pPr>
              <a:buFont typeface="Wingdings" pitchFamily="2" charset="2"/>
              <a:buChar char="§"/>
            </a:pPr>
            <a:r>
              <a:rPr lang="en-US">
                <a:solidFill>
                  <a:schemeClr val="tx1">
                    <a:lumMod val="95000"/>
                    <a:lumOff val="5000"/>
                  </a:schemeClr>
                </a:solidFill>
                <a:latin typeface="Branding Semilight"/>
                <a:cs typeface="Arial"/>
              </a:rPr>
              <a:t>Attending school 3 days per week</a:t>
            </a:r>
            <a:endParaRPr lang="en-US">
              <a:solidFill>
                <a:schemeClr val="tx1">
                  <a:lumMod val="95000"/>
                  <a:lumOff val="5000"/>
                </a:schemeClr>
              </a:solidFill>
              <a:latin typeface="Branding Semilight"/>
              <a:cs typeface="Arial" panose="020B0604020202020204" pitchFamily="34" charset="0"/>
            </a:endParaRPr>
          </a:p>
          <a:p>
            <a:pPr>
              <a:buFont typeface="Wingdings" pitchFamily="2" charset="2"/>
              <a:buChar char="§"/>
            </a:pPr>
            <a:r>
              <a:rPr lang="en-US">
                <a:solidFill>
                  <a:schemeClr val="tx1">
                    <a:lumMod val="95000"/>
                    <a:lumOff val="5000"/>
                  </a:schemeClr>
                </a:solidFill>
                <a:latin typeface="Branding Semilight"/>
                <a:cs typeface="Arial"/>
              </a:rPr>
              <a:t>Attend TAFE and/or Work placement 1 or 2 days a week </a:t>
            </a:r>
            <a:endParaRPr lang="en-US">
              <a:solidFill>
                <a:schemeClr val="tx1">
                  <a:lumMod val="95000"/>
                  <a:lumOff val="5000"/>
                </a:schemeClr>
              </a:solidFill>
              <a:latin typeface="Branding Semilight"/>
              <a:cs typeface="Arial" panose="020B0604020202020204" pitchFamily="34" charset="0"/>
            </a:endParaRPr>
          </a:p>
          <a:p>
            <a:pPr>
              <a:buFont typeface="Wingdings" pitchFamily="2" charset="2"/>
              <a:buChar char="§"/>
            </a:pPr>
            <a:r>
              <a:rPr lang="en-US">
                <a:solidFill>
                  <a:schemeClr val="tx1">
                    <a:lumMod val="95000"/>
                    <a:lumOff val="5000"/>
                  </a:schemeClr>
                </a:solidFill>
                <a:latin typeface="Branding Semilight"/>
                <a:cs typeface="Arial"/>
              </a:rPr>
              <a:t>Complete School Based Traineeships (Certificate II or Certificate III)</a:t>
            </a:r>
          </a:p>
          <a:p>
            <a:pPr>
              <a:buFont typeface="Wingdings" pitchFamily="2" charset="2"/>
              <a:buChar char="§"/>
            </a:pPr>
            <a:endParaRPr lang="en-US">
              <a:latin typeface="Trebuchet MS" panose="020B0703020202090204" pitchFamily="34" charset="0"/>
              <a:cs typeface="Arial" panose="020B0604020202020204" pitchFamily="34" charset="0"/>
            </a:endParaRPr>
          </a:p>
          <a:p>
            <a:pPr marL="0" indent="0">
              <a:buNone/>
            </a:pPr>
            <a:endParaRPr lang="en-AU" b="1">
              <a:latin typeface="Arial" panose="020B0604020202020204" pitchFamily="34" charset="0"/>
              <a:cs typeface="Arial" panose="020B0604020202020204" pitchFamily="34" charset="0"/>
            </a:endParaRPr>
          </a:p>
          <a:p>
            <a:pPr marL="0" indent="0">
              <a:buNone/>
            </a:pPr>
            <a:endParaRPr lang="en-US" b="1">
              <a:latin typeface="Arial" panose="020B0604020202020204" pitchFamily="34" charset="0"/>
              <a:cs typeface="Arial" panose="020B0604020202020204" pitchFamily="34" charset="0"/>
            </a:endParaRPr>
          </a:p>
          <a:p>
            <a:endParaRPr lang="en-US"/>
          </a:p>
        </p:txBody>
      </p:sp>
    </p:spTree>
    <p:extLst>
      <p:ext uri="{BB962C8B-B14F-4D97-AF65-F5344CB8AC3E}">
        <p14:creationId xmlns:p14="http://schemas.microsoft.com/office/powerpoint/2010/main" val="3229712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82454-DF83-C94E-9105-C6B279411A9F}"/>
              </a:ext>
            </a:extLst>
          </p:cNvPr>
          <p:cNvSpPr>
            <a:spLocks noGrp="1"/>
          </p:cNvSpPr>
          <p:nvPr>
            <p:ph type="title"/>
          </p:nvPr>
        </p:nvSpPr>
        <p:spPr>
          <a:xfrm>
            <a:off x="221877" y="275478"/>
            <a:ext cx="11131923" cy="743137"/>
          </a:xfrm>
        </p:spPr>
        <p:txBody>
          <a:bodyPr>
            <a:normAutofit/>
          </a:bodyPr>
          <a:lstStyle/>
          <a:p>
            <a:r>
              <a:rPr lang="en-US" sz="4000">
                <a:latin typeface="Trebuchet MS"/>
              </a:rPr>
              <a:t>Vocational Directions Pathway (VDP)</a:t>
            </a:r>
          </a:p>
        </p:txBody>
      </p:sp>
      <p:sp>
        <p:nvSpPr>
          <p:cNvPr id="3" name="Content Placeholder 2">
            <a:extLst>
              <a:ext uri="{FF2B5EF4-FFF2-40B4-BE49-F238E27FC236}">
                <a16:creationId xmlns:a16="http://schemas.microsoft.com/office/drawing/2014/main" id="{FD21E124-2E6B-1F40-A8A2-F1EA6E15FCAD}"/>
              </a:ext>
            </a:extLst>
          </p:cNvPr>
          <p:cNvSpPr>
            <a:spLocks noGrp="1"/>
          </p:cNvSpPr>
          <p:nvPr>
            <p:ph idx="1"/>
          </p:nvPr>
        </p:nvSpPr>
        <p:spPr>
          <a:xfrm>
            <a:off x="305442" y="1629683"/>
            <a:ext cx="11426049" cy="5185909"/>
          </a:xfrm>
        </p:spPr>
        <p:txBody>
          <a:bodyPr vert="horz" lIns="91440" tIns="45720" rIns="91440" bIns="45720" rtlCol="0" anchor="t">
            <a:noAutofit/>
          </a:bodyPr>
          <a:lstStyle/>
          <a:p>
            <a:pPr marL="0" indent="0">
              <a:buNone/>
            </a:pPr>
            <a:r>
              <a:rPr lang="en-AU" b="1">
                <a:latin typeface="Trebuchet MS"/>
              </a:rPr>
              <a:t>1. </a:t>
            </a:r>
            <a:r>
              <a:rPr lang="en-AU" sz="3000" b="1" u="sng">
                <a:solidFill>
                  <a:schemeClr val="tx1"/>
                </a:solidFill>
                <a:latin typeface="Branding Semilight"/>
              </a:rPr>
              <a:t>It Includes Nationally Accredited qualifications</a:t>
            </a:r>
          </a:p>
          <a:p>
            <a:pPr lvl="1"/>
            <a:r>
              <a:rPr lang="en-AU" sz="2800">
                <a:solidFill>
                  <a:schemeClr val="tx1"/>
                </a:solidFill>
                <a:latin typeface="Branding Semilight"/>
              </a:rPr>
              <a:t>Students successfully complete requirements and develop relevant industry skills </a:t>
            </a:r>
          </a:p>
          <a:p>
            <a:pPr lvl="1"/>
            <a:r>
              <a:rPr lang="en-AU" sz="2800">
                <a:solidFill>
                  <a:schemeClr val="tx1"/>
                </a:solidFill>
                <a:latin typeface="Branding Semilight"/>
              </a:rPr>
              <a:t>Provides pathways to employment and/or further education and training, including traineeships and apprenticeships</a:t>
            </a:r>
            <a:r>
              <a:rPr lang="en-AU" sz="2800">
                <a:latin typeface="Branding Semilight"/>
              </a:rPr>
              <a:t>. </a:t>
            </a:r>
          </a:p>
          <a:p>
            <a:pPr marL="0" indent="0">
              <a:buNone/>
            </a:pPr>
            <a:endParaRPr lang="en-AU">
              <a:latin typeface="Branding Semilight"/>
            </a:endParaRPr>
          </a:p>
          <a:p>
            <a:pPr marL="0" indent="0">
              <a:buNone/>
            </a:pPr>
            <a:r>
              <a:rPr lang="en-AU">
                <a:latin typeface="Branding Semilight"/>
              </a:rPr>
              <a:t>2.</a:t>
            </a:r>
            <a:r>
              <a:rPr lang="en-AU">
                <a:solidFill>
                  <a:schemeClr val="tx1"/>
                </a:solidFill>
                <a:latin typeface="Branding Semilight"/>
              </a:rPr>
              <a:t> </a:t>
            </a:r>
            <a:r>
              <a:rPr lang="en-AU" sz="3000" b="1" u="sng">
                <a:solidFill>
                  <a:schemeClr val="tx1"/>
                </a:solidFill>
                <a:latin typeface="Branding Semilight"/>
              </a:rPr>
              <a:t>A Potential Stepping-Stone</a:t>
            </a:r>
          </a:p>
          <a:p>
            <a:pPr lvl="1"/>
            <a:r>
              <a:rPr lang="en-AU" sz="2800">
                <a:latin typeface="Branding Semilight"/>
              </a:rPr>
              <a:t> </a:t>
            </a:r>
            <a:r>
              <a:rPr lang="en-AU" sz="2800">
                <a:solidFill>
                  <a:schemeClr val="tx1"/>
                </a:solidFill>
                <a:latin typeface="Branding Semilight"/>
              </a:rPr>
              <a:t>To further training or qualifications (Cert III or Cert IV), even possible alternative entry to University.</a:t>
            </a:r>
          </a:p>
          <a:p>
            <a:endParaRPr lang="en-US" sz="2600">
              <a:latin typeface="Trebuchet MS"/>
            </a:endParaRPr>
          </a:p>
        </p:txBody>
      </p:sp>
    </p:spTree>
    <p:extLst>
      <p:ext uri="{BB962C8B-B14F-4D97-AF65-F5344CB8AC3E}">
        <p14:creationId xmlns:p14="http://schemas.microsoft.com/office/powerpoint/2010/main" val="976444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82454-DF83-C94E-9105-C6B279411A9F}"/>
              </a:ext>
            </a:extLst>
          </p:cNvPr>
          <p:cNvSpPr>
            <a:spLocks noGrp="1"/>
          </p:cNvSpPr>
          <p:nvPr>
            <p:ph type="title"/>
          </p:nvPr>
        </p:nvSpPr>
        <p:spPr>
          <a:xfrm>
            <a:off x="316647" y="132897"/>
            <a:ext cx="10761382" cy="807811"/>
          </a:xfrm>
        </p:spPr>
        <p:txBody>
          <a:bodyPr/>
          <a:lstStyle/>
          <a:p>
            <a:r>
              <a:rPr lang="en-US"/>
              <a:t>Vocational Directions Pathway</a:t>
            </a:r>
          </a:p>
        </p:txBody>
      </p:sp>
      <p:sp>
        <p:nvSpPr>
          <p:cNvPr id="3" name="Content Placeholder 2">
            <a:extLst>
              <a:ext uri="{FF2B5EF4-FFF2-40B4-BE49-F238E27FC236}">
                <a16:creationId xmlns:a16="http://schemas.microsoft.com/office/drawing/2014/main" id="{FD21E124-2E6B-1F40-A8A2-F1EA6E15FCAD}"/>
              </a:ext>
            </a:extLst>
          </p:cNvPr>
          <p:cNvSpPr>
            <a:spLocks noGrp="1"/>
          </p:cNvSpPr>
          <p:nvPr>
            <p:ph idx="1"/>
          </p:nvPr>
        </p:nvSpPr>
        <p:spPr>
          <a:xfrm>
            <a:off x="298183" y="1136196"/>
            <a:ext cx="11542164" cy="4939167"/>
          </a:xfrm>
        </p:spPr>
        <p:txBody>
          <a:bodyPr vert="horz" lIns="91440" tIns="45720" rIns="91440" bIns="45720" rtlCol="0" anchor="t">
            <a:noAutofit/>
          </a:bodyPr>
          <a:lstStyle/>
          <a:p>
            <a:pPr marL="0" indent="0">
              <a:buNone/>
            </a:pPr>
            <a:r>
              <a:rPr lang="en-AU" sz="3200" b="1">
                <a:solidFill>
                  <a:schemeClr val="tx1"/>
                </a:solidFill>
                <a:latin typeface="Trebuchet MS"/>
              </a:rPr>
              <a:t>3. </a:t>
            </a:r>
            <a:r>
              <a:rPr lang="en-AU" sz="3200" b="1" u="sng">
                <a:solidFill>
                  <a:schemeClr val="tx1"/>
                </a:solidFill>
                <a:latin typeface="Branding Semilight"/>
              </a:rPr>
              <a:t>Access to a range of qualifications:</a:t>
            </a:r>
          </a:p>
          <a:p>
            <a:pPr marL="0" indent="0">
              <a:buNone/>
            </a:pPr>
            <a:endParaRPr lang="en-AU" sz="3200" b="1" u="sng">
              <a:solidFill>
                <a:schemeClr val="tx1"/>
              </a:solidFill>
              <a:latin typeface="Branding Semilight"/>
            </a:endParaRPr>
          </a:p>
          <a:p>
            <a:r>
              <a:rPr lang="en-AU" sz="2600">
                <a:solidFill>
                  <a:schemeClr val="tx1"/>
                </a:solidFill>
                <a:latin typeface="Branding Semilight"/>
              </a:rPr>
              <a:t>Students accepted into the VDP can access qualifications not available to students in the General or ATAR pathways due to contact hours and work placement hours.</a:t>
            </a:r>
          </a:p>
          <a:p>
            <a:pPr marL="0" indent="0">
              <a:buNone/>
            </a:pPr>
            <a:endParaRPr lang="en-AU" sz="2600">
              <a:solidFill>
                <a:schemeClr val="tx1"/>
              </a:solidFill>
              <a:latin typeface="Branding Semilight"/>
            </a:endParaRPr>
          </a:p>
          <a:p>
            <a:r>
              <a:rPr lang="en-AU" sz="2600">
                <a:solidFill>
                  <a:schemeClr val="tx1"/>
                </a:solidFill>
                <a:latin typeface="Branding Semilight"/>
              </a:rPr>
              <a:t>Broad range of TAFE courses available that can target specific areas of student  passion, interest and/or career aspirations.</a:t>
            </a:r>
            <a:endParaRPr lang="en-AU" sz="2600">
              <a:solidFill>
                <a:schemeClr val="tx1"/>
              </a:solidFill>
              <a:latin typeface="Branding Semilight"/>
              <a:ea typeface="+mn-lt"/>
              <a:cs typeface="+mn-lt"/>
            </a:endParaRPr>
          </a:p>
          <a:p>
            <a:pPr marL="0" indent="0">
              <a:buNone/>
            </a:pPr>
            <a:endParaRPr lang="en-AU" sz="2600">
              <a:solidFill>
                <a:schemeClr val="tx1"/>
              </a:solidFill>
              <a:latin typeface="Branding Semilight"/>
            </a:endParaRPr>
          </a:p>
          <a:p>
            <a:r>
              <a:rPr lang="en-AU" sz="2600">
                <a:solidFill>
                  <a:schemeClr val="tx1"/>
                </a:solidFill>
                <a:latin typeface="Branding Semilight"/>
              </a:rPr>
              <a:t>Industry experience – often work placements can provide a foundation for future employment. </a:t>
            </a:r>
            <a:endParaRPr lang="en-AU" sz="2600">
              <a:solidFill>
                <a:schemeClr val="tx1"/>
              </a:solidFill>
              <a:latin typeface="Branding Semilight"/>
              <a:ea typeface="+mn-lt"/>
              <a:cs typeface="+mn-lt"/>
            </a:endParaRPr>
          </a:p>
          <a:p>
            <a:endParaRPr lang="en-AU" sz="3000">
              <a:latin typeface="Branding Semilight"/>
            </a:endParaRPr>
          </a:p>
          <a:p>
            <a:endParaRPr lang="en-US">
              <a:latin typeface="Trebuchet MS"/>
            </a:endParaRPr>
          </a:p>
        </p:txBody>
      </p:sp>
    </p:spTree>
    <p:extLst>
      <p:ext uri="{BB962C8B-B14F-4D97-AF65-F5344CB8AC3E}">
        <p14:creationId xmlns:p14="http://schemas.microsoft.com/office/powerpoint/2010/main" val="3520680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40F82-82F6-CE85-120A-262ADDD69D81}"/>
              </a:ext>
            </a:extLst>
          </p:cNvPr>
          <p:cNvSpPr>
            <a:spLocks noGrp="1"/>
          </p:cNvSpPr>
          <p:nvPr>
            <p:ph type="title"/>
          </p:nvPr>
        </p:nvSpPr>
        <p:spPr>
          <a:xfrm>
            <a:off x="577242" y="312934"/>
            <a:ext cx="10776558" cy="897589"/>
          </a:xfrm>
        </p:spPr>
        <p:txBody>
          <a:bodyPr/>
          <a:lstStyle/>
          <a:p>
            <a:r>
              <a:rPr lang="en-GB"/>
              <a:t>VDP Streams</a:t>
            </a:r>
          </a:p>
        </p:txBody>
      </p:sp>
      <p:sp>
        <p:nvSpPr>
          <p:cNvPr id="3" name="Content Placeholder 2">
            <a:extLst>
              <a:ext uri="{FF2B5EF4-FFF2-40B4-BE49-F238E27FC236}">
                <a16:creationId xmlns:a16="http://schemas.microsoft.com/office/drawing/2014/main" id="{ACA8537E-037B-8C6A-EB3D-FFF28E555A41}"/>
              </a:ext>
            </a:extLst>
          </p:cNvPr>
          <p:cNvSpPr>
            <a:spLocks noGrp="1"/>
          </p:cNvSpPr>
          <p:nvPr>
            <p:ph idx="1"/>
          </p:nvPr>
        </p:nvSpPr>
        <p:spPr>
          <a:xfrm>
            <a:off x="472859" y="1355899"/>
            <a:ext cx="11298475" cy="4956762"/>
          </a:xfrm>
        </p:spPr>
        <p:txBody>
          <a:bodyPr vert="horz" lIns="91440" tIns="45720" rIns="91440" bIns="45720" rtlCol="0" anchor="t">
            <a:normAutofit fontScale="92500" lnSpcReduction="20000"/>
          </a:bodyPr>
          <a:lstStyle/>
          <a:p>
            <a:pPr marL="0" indent="0">
              <a:buNone/>
            </a:pPr>
            <a:r>
              <a:rPr lang="en-GB"/>
              <a:t>Vocational Directions Program has 2 specific streams:</a:t>
            </a:r>
            <a:endParaRPr lang="en-US"/>
          </a:p>
          <a:p>
            <a:pPr marL="0" indent="0">
              <a:buNone/>
            </a:pPr>
            <a:r>
              <a:rPr lang="en-GB"/>
              <a:t>(1) Foundation Stream &amp; (2) WACE-Bound Stream</a:t>
            </a:r>
          </a:p>
          <a:p>
            <a:pPr marL="0" indent="0">
              <a:buNone/>
            </a:pPr>
            <a:endParaRPr lang="en-GB"/>
          </a:p>
          <a:p>
            <a:pPr marL="0" indent="0">
              <a:buNone/>
            </a:pPr>
            <a:r>
              <a:rPr lang="en-GB" b="1"/>
              <a:t> </a:t>
            </a:r>
            <a:r>
              <a:rPr lang="en-GB" b="1" u="sng"/>
              <a:t>Foundation Stream</a:t>
            </a:r>
            <a:r>
              <a:rPr lang="en-GB" u="sng"/>
              <a:t> </a:t>
            </a:r>
          </a:p>
          <a:p>
            <a:pPr marL="0" indent="0">
              <a:buNone/>
            </a:pPr>
            <a:endParaRPr lang="en-GB" u="sng"/>
          </a:p>
          <a:p>
            <a:pPr>
              <a:buFont typeface="Arial"/>
            </a:pPr>
            <a:r>
              <a:rPr lang="en-GB" i="1"/>
              <a:t>Tailored to meet the needs of students transitioning from the Integrated Learning Program in Year 10, OR  who are unlikely to achieve the minimum standard in literacy and numeracy (</a:t>
            </a:r>
            <a:r>
              <a:rPr lang="en-GB" i="1" err="1"/>
              <a:t>eg</a:t>
            </a:r>
            <a:r>
              <a:rPr lang="en-GB" i="1"/>
              <a:t>; the OLNA),</a:t>
            </a:r>
          </a:p>
          <a:p>
            <a:pPr>
              <a:buFont typeface="Arial"/>
            </a:pPr>
            <a:r>
              <a:rPr lang="en-GB" i="1"/>
              <a:t>Students complete foundation units Maths, English &amp; combined Health, Physical &amp; Outdoor Education,</a:t>
            </a:r>
          </a:p>
          <a:p>
            <a:pPr>
              <a:buFont typeface="Arial"/>
            </a:pPr>
            <a:r>
              <a:rPr lang="en-GB" i="1"/>
              <a:t>Students in the Foundation STREAM are generally working towards the achievement of their </a:t>
            </a:r>
            <a:r>
              <a:rPr lang="en-GB" b="1" i="1"/>
              <a:t>Western Australian Statement of Student Achievement (WASSA).</a:t>
            </a:r>
          </a:p>
          <a:p>
            <a:pPr>
              <a:buFont typeface="Arial"/>
            </a:pPr>
            <a:endParaRPr lang="en-GB"/>
          </a:p>
          <a:p>
            <a:pPr>
              <a:buFont typeface="Arial"/>
            </a:pPr>
            <a:endParaRPr lang="en-GB"/>
          </a:p>
        </p:txBody>
      </p:sp>
    </p:spTree>
    <p:extLst>
      <p:ext uri="{BB962C8B-B14F-4D97-AF65-F5344CB8AC3E}">
        <p14:creationId xmlns:p14="http://schemas.microsoft.com/office/powerpoint/2010/main" val="4042999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88A0-D4F1-DB79-03CD-8D6AA22FFCEE}"/>
              </a:ext>
            </a:extLst>
          </p:cNvPr>
          <p:cNvSpPr>
            <a:spLocks noGrp="1"/>
          </p:cNvSpPr>
          <p:nvPr>
            <p:ph type="title"/>
          </p:nvPr>
        </p:nvSpPr>
        <p:spPr>
          <a:xfrm>
            <a:off x="211900" y="365125"/>
            <a:ext cx="11141900" cy="1346439"/>
          </a:xfrm>
        </p:spPr>
        <p:txBody>
          <a:bodyPr/>
          <a:lstStyle/>
          <a:p>
            <a:r>
              <a:rPr lang="en-GB">
                <a:ea typeface="+mj-lt"/>
                <a:cs typeface="+mj-lt"/>
              </a:rPr>
              <a:t>VDP Streams</a:t>
            </a:r>
          </a:p>
          <a:p>
            <a:endParaRPr lang="en-GB"/>
          </a:p>
        </p:txBody>
      </p:sp>
      <p:sp>
        <p:nvSpPr>
          <p:cNvPr id="3" name="Content Placeholder 2">
            <a:extLst>
              <a:ext uri="{FF2B5EF4-FFF2-40B4-BE49-F238E27FC236}">
                <a16:creationId xmlns:a16="http://schemas.microsoft.com/office/drawing/2014/main" id="{F1A746FC-DC96-E090-886E-EFC637E58322}"/>
              </a:ext>
            </a:extLst>
          </p:cNvPr>
          <p:cNvSpPr>
            <a:spLocks noGrp="1"/>
          </p:cNvSpPr>
          <p:nvPr>
            <p:ph idx="1"/>
          </p:nvPr>
        </p:nvSpPr>
        <p:spPr>
          <a:xfrm>
            <a:off x="295406" y="1606420"/>
            <a:ext cx="11559435" cy="4737556"/>
          </a:xfrm>
        </p:spPr>
        <p:txBody>
          <a:bodyPr vert="horz" lIns="91440" tIns="45720" rIns="91440" bIns="45720" rtlCol="0" anchor="t">
            <a:normAutofit/>
          </a:bodyPr>
          <a:lstStyle/>
          <a:p>
            <a:pPr marL="0" indent="0">
              <a:buNone/>
            </a:pPr>
            <a:r>
              <a:rPr lang="en-GB" b="1" u="sng"/>
              <a:t>WACE – Bound Stream</a:t>
            </a:r>
            <a:endParaRPr lang="en-US" u="sng"/>
          </a:p>
          <a:p>
            <a:pPr marL="0" indent="0">
              <a:buNone/>
            </a:pPr>
            <a:endParaRPr lang="en-GB" b="1">
              <a:ea typeface="+mn-lt"/>
              <a:cs typeface="+mn-lt"/>
            </a:endParaRPr>
          </a:p>
          <a:p>
            <a:pPr>
              <a:buFont typeface="Arial"/>
              <a:buChar char="•"/>
            </a:pPr>
            <a:r>
              <a:rPr lang="en-GB" i="1">
                <a:ea typeface="+mn-lt"/>
                <a:cs typeface="+mn-lt"/>
              </a:rPr>
              <a:t>Tailored to meet the needs of students transitioning from the General pathway in Year 10,</a:t>
            </a:r>
            <a:endParaRPr lang="en-GB">
              <a:ea typeface="+mn-lt"/>
              <a:cs typeface="+mn-lt"/>
            </a:endParaRPr>
          </a:p>
          <a:p>
            <a:pPr>
              <a:buFont typeface="Arial"/>
              <a:buChar char="•"/>
            </a:pPr>
            <a:r>
              <a:rPr lang="en-GB" i="1">
                <a:ea typeface="+mn-lt"/>
                <a:cs typeface="+mn-lt"/>
              </a:rPr>
              <a:t>Students complete General units in English, Maths and two other subject areas which are to directed by the College, </a:t>
            </a:r>
            <a:endParaRPr lang="en-US">
              <a:ea typeface="+mn-lt"/>
              <a:cs typeface="+mn-lt"/>
            </a:endParaRPr>
          </a:p>
          <a:p>
            <a:pPr>
              <a:buFont typeface="Arial"/>
              <a:buChar char="•"/>
            </a:pPr>
            <a:r>
              <a:rPr lang="en-GB" i="1">
                <a:ea typeface="+mn-lt"/>
                <a:cs typeface="+mn-lt"/>
              </a:rPr>
              <a:t>Students in the WACE-Bound STREAM are generally working towards the achievement of their </a:t>
            </a:r>
            <a:r>
              <a:rPr lang="en-GB" b="1" i="1">
                <a:ea typeface="+mn-lt"/>
                <a:cs typeface="+mn-lt"/>
              </a:rPr>
              <a:t>Western Australian Certificate of Education (WACE).</a:t>
            </a:r>
            <a:endParaRPr lang="en-GB" b="1" i="1"/>
          </a:p>
        </p:txBody>
      </p:sp>
    </p:spTree>
    <p:extLst>
      <p:ext uri="{BB962C8B-B14F-4D97-AF65-F5344CB8AC3E}">
        <p14:creationId xmlns:p14="http://schemas.microsoft.com/office/powerpoint/2010/main" val="4286261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40F82-82F6-CE85-120A-262ADDD69D81}"/>
              </a:ext>
            </a:extLst>
          </p:cNvPr>
          <p:cNvSpPr>
            <a:spLocks noGrp="1"/>
          </p:cNvSpPr>
          <p:nvPr>
            <p:ph type="title"/>
          </p:nvPr>
        </p:nvSpPr>
        <p:spPr>
          <a:xfrm>
            <a:off x="401396" y="254319"/>
            <a:ext cx="8480788" cy="897589"/>
          </a:xfrm>
        </p:spPr>
        <p:txBody>
          <a:bodyPr/>
          <a:lstStyle/>
          <a:p>
            <a:r>
              <a:rPr lang="en-GB"/>
              <a:t>VDP Streams Summary</a:t>
            </a:r>
          </a:p>
        </p:txBody>
      </p:sp>
      <p:graphicFrame>
        <p:nvGraphicFramePr>
          <p:cNvPr id="6" name="Table 6">
            <a:extLst>
              <a:ext uri="{FF2B5EF4-FFF2-40B4-BE49-F238E27FC236}">
                <a16:creationId xmlns:a16="http://schemas.microsoft.com/office/drawing/2014/main" id="{2204A804-BD64-B162-553D-5C08B388FCAA}"/>
              </a:ext>
            </a:extLst>
          </p:cNvPr>
          <p:cNvGraphicFramePr>
            <a:graphicFrameLocks noGrp="1"/>
          </p:cNvGraphicFramePr>
          <p:nvPr>
            <p:extLst>
              <p:ext uri="{D42A27DB-BD31-4B8C-83A1-F6EECF244321}">
                <p14:modId xmlns:p14="http://schemas.microsoft.com/office/powerpoint/2010/main" val="48886685"/>
              </p:ext>
            </p:extLst>
          </p:nvPr>
        </p:nvGraphicFramePr>
        <p:xfrm>
          <a:off x="341141" y="1982607"/>
          <a:ext cx="5544038" cy="4151774"/>
        </p:xfrm>
        <a:graphic>
          <a:graphicData uri="http://schemas.openxmlformats.org/drawingml/2006/table">
            <a:tbl>
              <a:tblPr firstRow="1" bandRow="1">
                <a:tableStyleId>{5C22544A-7EE6-4342-B048-85BDC9FD1C3A}</a:tableStyleId>
              </a:tblPr>
              <a:tblGrid>
                <a:gridCol w="5544038">
                  <a:extLst>
                    <a:ext uri="{9D8B030D-6E8A-4147-A177-3AD203B41FA5}">
                      <a16:colId xmlns:a16="http://schemas.microsoft.com/office/drawing/2014/main" val="1688687663"/>
                    </a:ext>
                  </a:extLst>
                </a:gridCol>
              </a:tblGrid>
              <a:tr h="527209">
                <a:tc>
                  <a:txBody>
                    <a:bodyPr/>
                    <a:lstStyle/>
                    <a:p>
                      <a:pPr lvl="0" algn="ctr">
                        <a:buNone/>
                      </a:pPr>
                      <a:r>
                        <a:rPr lang="en-GB" sz="2000" b="1" i="0" u="none" strike="noStrike" baseline="0" noProof="0">
                          <a:solidFill>
                            <a:srgbClr val="FFFFFF"/>
                          </a:solidFill>
                          <a:latin typeface="Branding Semilight"/>
                        </a:rPr>
                        <a:t>Stream 1 - Foundation</a:t>
                      </a:r>
                      <a:endParaRPr lang="en-GB" sz="2000"/>
                    </a:p>
                  </a:txBody>
                  <a:tcPr anchor="ctr"/>
                </a:tc>
                <a:extLst>
                  <a:ext uri="{0D108BD9-81ED-4DB2-BD59-A6C34878D82A}">
                    <a16:rowId xmlns:a16="http://schemas.microsoft.com/office/drawing/2014/main" val="2234214039"/>
                  </a:ext>
                </a:extLst>
              </a:tr>
              <a:tr h="790814">
                <a:tc>
                  <a:txBody>
                    <a:bodyPr/>
                    <a:lstStyle/>
                    <a:p>
                      <a:pPr lvl="0">
                        <a:buNone/>
                      </a:pPr>
                      <a:r>
                        <a:rPr lang="en-GB" sz="1800" b="0" i="0" u="none" strike="noStrike" noProof="0">
                          <a:latin typeface="Branding Semilight"/>
                        </a:rPr>
                        <a:t>Tailored to meet the needs of students transitioning from the Integrated Learning Program in Year 10</a:t>
                      </a:r>
                      <a:endParaRPr lang="en-GB" i="0"/>
                    </a:p>
                  </a:txBody>
                  <a:tcPr anchor="ctr"/>
                </a:tc>
                <a:extLst>
                  <a:ext uri="{0D108BD9-81ED-4DB2-BD59-A6C34878D82A}">
                    <a16:rowId xmlns:a16="http://schemas.microsoft.com/office/drawing/2014/main" val="2915687810"/>
                  </a:ext>
                </a:extLst>
              </a:tr>
              <a:tr h="803367">
                <a:tc>
                  <a:txBody>
                    <a:bodyPr/>
                    <a:lstStyle/>
                    <a:p>
                      <a:pPr lvl="0">
                        <a:buNone/>
                      </a:pPr>
                      <a:r>
                        <a:rPr lang="en-GB"/>
                        <a:t>Students are identified and selected by the College based on academic ability</a:t>
                      </a:r>
                    </a:p>
                  </a:txBody>
                  <a:tcPr anchor="ctr"/>
                </a:tc>
                <a:extLst>
                  <a:ext uri="{0D108BD9-81ED-4DB2-BD59-A6C34878D82A}">
                    <a16:rowId xmlns:a16="http://schemas.microsoft.com/office/drawing/2014/main" val="3222986789"/>
                  </a:ext>
                </a:extLst>
              </a:tr>
              <a:tr h="552314">
                <a:tc>
                  <a:txBody>
                    <a:bodyPr/>
                    <a:lstStyle/>
                    <a:p>
                      <a:pPr lvl="0">
                        <a:buNone/>
                      </a:pPr>
                      <a:r>
                        <a:rPr lang="en-GB" sz="1800" b="0" i="0" u="none" strike="noStrike" noProof="0">
                          <a:latin typeface="Branding Semilight"/>
                        </a:rPr>
                        <a:t>Students' complete Foundation units </a:t>
                      </a:r>
                    </a:p>
                  </a:txBody>
                  <a:tcPr anchor="ctr"/>
                </a:tc>
                <a:extLst>
                  <a:ext uri="{0D108BD9-81ED-4DB2-BD59-A6C34878D82A}">
                    <a16:rowId xmlns:a16="http://schemas.microsoft.com/office/drawing/2014/main" val="2446607181"/>
                  </a:ext>
                </a:extLst>
              </a:tr>
              <a:tr h="916340">
                <a:tc>
                  <a:txBody>
                    <a:bodyPr/>
                    <a:lstStyle/>
                    <a:p>
                      <a:pPr lvl="0">
                        <a:buNone/>
                      </a:pPr>
                      <a:r>
                        <a:rPr lang="en-GB" sz="1800" b="0" i="0" u="none" strike="noStrike" baseline="0" noProof="0">
                          <a:solidFill>
                            <a:srgbClr val="000000"/>
                          </a:solidFill>
                          <a:latin typeface="Branding Semilight"/>
                        </a:rPr>
                        <a:t>Students in Stream 1 are generally working towards the achievement of their Western Australian Statement of Student Achievement (WASSA)</a:t>
                      </a:r>
                      <a:endParaRPr lang="en-US"/>
                    </a:p>
                  </a:txBody>
                  <a:tcPr anchor="ctr"/>
                </a:tc>
                <a:extLst>
                  <a:ext uri="{0D108BD9-81ED-4DB2-BD59-A6C34878D82A}">
                    <a16:rowId xmlns:a16="http://schemas.microsoft.com/office/drawing/2014/main" val="321361183"/>
                  </a:ext>
                </a:extLst>
              </a:tr>
              <a:tr h="561730">
                <a:tc>
                  <a:txBody>
                    <a:bodyPr/>
                    <a:lstStyle/>
                    <a:p>
                      <a:pPr lvl="0">
                        <a:buNone/>
                      </a:pPr>
                      <a:r>
                        <a:rPr lang="en-GB" sz="1800" b="0" i="0" u="none" strike="noStrike" baseline="0" noProof="0">
                          <a:solidFill>
                            <a:srgbClr val="000000"/>
                          </a:solidFill>
                          <a:latin typeface="Branding Semilight"/>
                        </a:rPr>
                        <a:t>Maximum 25 students</a:t>
                      </a:r>
                    </a:p>
                  </a:txBody>
                  <a:tcPr anchor="ctr"/>
                </a:tc>
                <a:extLst>
                  <a:ext uri="{0D108BD9-81ED-4DB2-BD59-A6C34878D82A}">
                    <a16:rowId xmlns:a16="http://schemas.microsoft.com/office/drawing/2014/main" val="2442853209"/>
                  </a:ext>
                </a:extLst>
              </a:tr>
            </a:tbl>
          </a:graphicData>
        </a:graphic>
      </p:graphicFrame>
      <p:sp>
        <p:nvSpPr>
          <p:cNvPr id="7" name="TextBox 6">
            <a:extLst>
              <a:ext uri="{FF2B5EF4-FFF2-40B4-BE49-F238E27FC236}">
                <a16:creationId xmlns:a16="http://schemas.microsoft.com/office/drawing/2014/main" id="{19B2FE4A-5C2B-E44E-A27F-13C86694E87F}"/>
              </a:ext>
            </a:extLst>
          </p:cNvPr>
          <p:cNvSpPr txBox="1"/>
          <p:nvPr/>
        </p:nvSpPr>
        <p:spPr>
          <a:xfrm>
            <a:off x="396632" y="1246554"/>
            <a:ext cx="795996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a:solidFill>
                  <a:srgbClr val="133553"/>
                </a:solidFill>
              </a:rPr>
              <a:t>Vocational Directions Pathway Program has 2 specific streams:</a:t>
            </a:r>
            <a:endParaRPr lang="en-GB" sz="1400"/>
          </a:p>
        </p:txBody>
      </p:sp>
      <p:graphicFrame>
        <p:nvGraphicFramePr>
          <p:cNvPr id="9" name="Table 8">
            <a:extLst>
              <a:ext uri="{FF2B5EF4-FFF2-40B4-BE49-F238E27FC236}">
                <a16:creationId xmlns:a16="http://schemas.microsoft.com/office/drawing/2014/main" id="{E8CEE41B-E94B-432E-2CD0-15C1F45F6E93}"/>
              </a:ext>
            </a:extLst>
          </p:cNvPr>
          <p:cNvGraphicFramePr>
            <a:graphicFrameLocks noGrp="1"/>
          </p:cNvGraphicFramePr>
          <p:nvPr>
            <p:extLst>
              <p:ext uri="{D42A27DB-BD31-4B8C-83A1-F6EECF244321}">
                <p14:modId xmlns:p14="http://schemas.microsoft.com/office/powerpoint/2010/main" val="340826861"/>
              </p:ext>
            </p:extLst>
          </p:nvPr>
        </p:nvGraphicFramePr>
        <p:xfrm>
          <a:off x="6054556" y="1978313"/>
          <a:ext cx="5617307" cy="4223725"/>
        </p:xfrm>
        <a:graphic>
          <a:graphicData uri="http://schemas.openxmlformats.org/drawingml/2006/table">
            <a:tbl>
              <a:tblPr firstRow="1" bandRow="1">
                <a:tableStyleId>{5C22544A-7EE6-4342-B048-85BDC9FD1C3A}</a:tableStyleId>
              </a:tblPr>
              <a:tblGrid>
                <a:gridCol w="5617307">
                  <a:extLst>
                    <a:ext uri="{9D8B030D-6E8A-4147-A177-3AD203B41FA5}">
                      <a16:colId xmlns:a16="http://schemas.microsoft.com/office/drawing/2014/main" val="1872617811"/>
                    </a:ext>
                  </a:extLst>
                </a:gridCol>
              </a:tblGrid>
              <a:tr h="549519">
                <a:tc>
                  <a:txBody>
                    <a:bodyPr/>
                    <a:lstStyle/>
                    <a:p>
                      <a:pPr algn="ctr" rtl="0" fontAlgn="base"/>
                      <a:r>
                        <a:rPr lang="en-GB" sz="2000">
                          <a:effectLst/>
                        </a:rPr>
                        <a:t>Stream 2​ - WACE Bound</a:t>
                      </a:r>
                      <a:endParaRPr lang="en-GB" b="1">
                        <a:solidFill>
                          <a:srgbClr val="FFFFFF"/>
                        </a:solidFill>
                        <a:effectLst/>
                      </a:endParaRPr>
                    </a:p>
                  </a:txBody>
                  <a:tcPr anchor="ctr"/>
                </a:tc>
                <a:extLst>
                  <a:ext uri="{0D108BD9-81ED-4DB2-BD59-A6C34878D82A}">
                    <a16:rowId xmlns:a16="http://schemas.microsoft.com/office/drawing/2014/main" val="2323119409"/>
                  </a:ext>
                </a:extLst>
              </a:tr>
              <a:tr h="757115">
                <a:tc>
                  <a:txBody>
                    <a:bodyPr/>
                    <a:lstStyle/>
                    <a:p>
                      <a:pPr rtl="0" fontAlgn="base"/>
                      <a:r>
                        <a:rPr lang="en-GB" sz="1800">
                          <a:effectLst/>
                        </a:rPr>
                        <a:t>Tailored to meet the needs of students transitioning from the General pathway in Year 10​</a:t>
                      </a:r>
                      <a:endParaRPr lang="en-GB">
                        <a:effectLst/>
                      </a:endParaRPr>
                    </a:p>
                  </a:txBody>
                  <a:tcPr anchor="ctr"/>
                </a:tc>
                <a:extLst>
                  <a:ext uri="{0D108BD9-81ED-4DB2-BD59-A6C34878D82A}">
                    <a16:rowId xmlns:a16="http://schemas.microsoft.com/office/drawing/2014/main" val="1711338354"/>
                  </a:ext>
                </a:extLst>
              </a:tr>
              <a:tr h="830384">
                <a:tc>
                  <a:txBody>
                    <a:bodyPr/>
                    <a:lstStyle/>
                    <a:p>
                      <a:pPr rtl="0" fontAlgn="base"/>
                      <a:r>
                        <a:rPr lang="en-GB" sz="1800">
                          <a:effectLst/>
                        </a:rPr>
                        <a:t>Students need to meet benchmarks and apply to be in the program​*</a:t>
                      </a:r>
                      <a:endParaRPr lang="en-GB">
                        <a:effectLst/>
                      </a:endParaRPr>
                    </a:p>
                  </a:txBody>
                  <a:tcPr anchor="ctr"/>
                </a:tc>
                <a:extLst>
                  <a:ext uri="{0D108BD9-81ED-4DB2-BD59-A6C34878D82A}">
                    <a16:rowId xmlns:a16="http://schemas.microsoft.com/office/drawing/2014/main" val="3313258229"/>
                  </a:ext>
                </a:extLst>
              </a:tr>
              <a:tr h="549519">
                <a:tc>
                  <a:txBody>
                    <a:bodyPr/>
                    <a:lstStyle/>
                    <a:p>
                      <a:pPr rtl="0" fontAlgn="base"/>
                      <a:r>
                        <a:rPr lang="en-GB" sz="1800">
                          <a:effectLst/>
                        </a:rPr>
                        <a:t>Students complete General units​</a:t>
                      </a:r>
                      <a:endParaRPr lang="en-GB">
                        <a:effectLst/>
                      </a:endParaRPr>
                    </a:p>
                  </a:txBody>
                  <a:tcPr anchor="ctr"/>
                </a:tc>
                <a:extLst>
                  <a:ext uri="{0D108BD9-81ED-4DB2-BD59-A6C34878D82A}">
                    <a16:rowId xmlns:a16="http://schemas.microsoft.com/office/drawing/2014/main" val="184220043"/>
                  </a:ext>
                </a:extLst>
              </a:tr>
              <a:tr h="714737">
                <a:tc>
                  <a:txBody>
                    <a:bodyPr/>
                    <a:lstStyle/>
                    <a:p>
                      <a:pPr rtl="0" fontAlgn="base"/>
                      <a:r>
                        <a:rPr lang="en-GB" sz="1800">
                          <a:effectLst/>
                        </a:rPr>
                        <a:t>Students in Stream 2 are generally working towards the achievement of their Western Australian Certificate of Education (WACE)​</a:t>
                      </a:r>
                      <a:endParaRPr lang="en-GB">
                        <a:effectLst/>
                      </a:endParaRPr>
                    </a:p>
                  </a:txBody>
                  <a:tcPr anchor="ctr"/>
                </a:tc>
                <a:extLst>
                  <a:ext uri="{0D108BD9-81ED-4DB2-BD59-A6C34878D82A}">
                    <a16:rowId xmlns:a16="http://schemas.microsoft.com/office/drawing/2014/main" val="43945384"/>
                  </a:ext>
                </a:extLst>
              </a:tr>
              <a:tr h="622788">
                <a:tc>
                  <a:txBody>
                    <a:bodyPr/>
                    <a:lstStyle/>
                    <a:p>
                      <a:pPr lvl="0">
                        <a:buNone/>
                      </a:pPr>
                      <a:r>
                        <a:rPr lang="en-GB" sz="1800" b="0" i="0" u="none" strike="noStrike" noProof="0">
                          <a:solidFill>
                            <a:srgbClr val="000000"/>
                          </a:solidFill>
                          <a:effectLst/>
                          <a:latin typeface="Branding Semilight"/>
                        </a:rPr>
                        <a:t>Maximum 25 students</a:t>
                      </a:r>
                      <a:endParaRPr lang="en-US"/>
                    </a:p>
                  </a:txBody>
                  <a:tcPr anchor="ctr"/>
                </a:tc>
                <a:extLst>
                  <a:ext uri="{0D108BD9-81ED-4DB2-BD59-A6C34878D82A}">
                    <a16:rowId xmlns:a16="http://schemas.microsoft.com/office/drawing/2014/main" val="1512624367"/>
                  </a:ext>
                </a:extLst>
              </a:tr>
            </a:tbl>
          </a:graphicData>
        </a:graphic>
      </p:graphicFrame>
    </p:spTree>
    <p:extLst>
      <p:ext uri="{BB962C8B-B14F-4D97-AF65-F5344CB8AC3E}">
        <p14:creationId xmlns:p14="http://schemas.microsoft.com/office/powerpoint/2010/main" val="7935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356B4-2570-4442-A7AF-98547480C781}"/>
              </a:ext>
            </a:extLst>
          </p:cNvPr>
          <p:cNvSpPr>
            <a:spLocks noGrp="1"/>
          </p:cNvSpPr>
          <p:nvPr>
            <p:ph type="title"/>
          </p:nvPr>
        </p:nvSpPr>
        <p:spPr>
          <a:xfrm>
            <a:off x="182302" y="212533"/>
            <a:ext cx="9051699" cy="1223963"/>
          </a:xfrm>
        </p:spPr>
        <p:txBody>
          <a:bodyPr>
            <a:normAutofit fontScale="90000"/>
          </a:bodyPr>
          <a:lstStyle/>
          <a:p>
            <a:r>
              <a:rPr lang="en-US"/>
              <a:t>Requirements for Entry into Stream 2 – WACE Bound VDP</a:t>
            </a:r>
          </a:p>
        </p:txBody>
      </p:sp>
      <p:sp>
        <p:nvSpPr>
          <p:cNvPr id="3" name="Content Placeholder 2">
            <a:extLst>
              <a:ext uri="{FF2B5EF4-FFF2-40B4-BE49-F238E27FC236}">
                <a16:creationId xmlns:a16="http://schemas.microsoft.com/office/drawing/2014/main" id="{16CF042A-E728-4544-8343-63E5343E292E}"/>
              </a:ext>
            </a:extLst>
          </p:cNvPr>
          <p:cNvSpPr>
            <a:spLocks noGrp="1"/>
          </p:cNvSpPr>
          <p:nvPr>
            <p:ph idx="1"/>
          </p:nvPr>
        </p:nvSpPr>
        <p:spPr>
          <a:xfrm>
            <a:off x="542925" y="1825625"/>
            <a:ext cx="10810875" cy="4351338"/>
          </a:xfrm>
        </p:spPr>
        <p:txBody>
          <a:bodyPr/>
          <a:lstStyle/>
          <a:p>
            <a:endParaRPr lang="en-US"/>
          </a:p>
          <a:p>
            <a:endParaRPr lang="en-US"/>
          </a:p>
          <a:p>
            <a:endParaRPr lang="en-US"/>
          </a:p>
        </p:txBody>
      </p:sp>
      <p:sp>
        <p:nvSpPr>
          <p:cNvPr id="4" name="TextBox 3">
            <a:extLst>
              <a:ext uri="{FF2B5EF4-FFF2-40B4-BE49-F238E27FC236}">
                <a16:creationId xmlns:a16="http://schemas.microsoft.com/office/drawing/2014/main" id="{40A6BFA3-0558-1242-B6CC-023623B575A2}"/>
              </a:ext>
            </a:extLst>
          </p:cNvPr>
          <p:cNvSpPr txBox="1"/>
          <p:nvPr/>
        </p:nvSpPr>
        <p:spPr>
          <a:xfrm>
            <a:off x="339726" y="1507498"/>
            <a:ext cx="11522074" cy="4216539"/>
          </a:xfrm>
          <a:prstGeom prst="rect">
            <a:avLst/>
          </a:prstGeom>
          <a:noFill/>
        </p:spPr>
        <p:txBody>
          <a:bodyPr wrap="square" lIns="91440" tIns="45720" rIns="91440" bIns="45720" rtlCol="0" anchor="t">
            <a:spAutoFit/>
          </a:bodyPr>
          <a:lstStyle/>
          <a:p>
            <a:endParaRPr lang="en-US" sz="2400" b="1">
              <a:latin typeface="Arial" panose="020B0604020202020204" pitchFamily="34" charset="0"/>
              <a:cs typeface="Arial" panose="020B0604020202020204" pitchFamily="34" charset="0"/>
            </a:endParaRPr>
          </a:p>
          <a:p>
            <a:pPr>
              <a:buFont typeface="+mj-lt"/>
              <a:buAutoNum type="arabicPeriod"/>
            </a:pPr>
            <a:r>
              <a:rPr lang="en-US" sz="2600" b="1" u="sng">
                <a:latin typeface="Arial"/>
                <a:cs typeface="Arial"/>
              </a:rPr>
              <a:t>Attendance – Semester 1 90% or above</a:t>
            </a:r>
            <a:endParaRPr lang="en-US" sz="2600" u="sng">
              <a:latin typeface="Arial" panose="020B0604020202020204" pitchFamily="34" charset="0"/>
              <a:cs typeface="Arial" panose="020B0604020202020204" pitchFamily="34" charset="0"/>
            </a:endParaRPr>
          </a:p>
          <a:p>
            <a:pPr marL="342900" indent="-342900">
              <a:buFont typeface="Arial"/>
              <a:buChar char="•"/>
            </a:pPr>
            <a:r>
              <a:rPr lang="en-US" sz="2400">
                <a:latin typeface="Arial"/>
                <a:cs typeface="Arial"/>
              </a:rPr>
              <a:t>  Attendance at TAFE is strict. Multiple absences lead to removal from course.</a:t>
            </a:r>
            <a:endParaRPr lang="en-US" sz="2400">
              <a:latin typeface="Arial" panose="020B0604020202020204" pitchFamily="34" charset="0"/>
              <a:cs typeface="Arial" panose="020B0604020202020204" pitchFamily="34" charset="0"/>
            </a:endParaRPr>
          </a:p>
          <a:p>
            <a:endParaRPr lang="en-US" sz="2400">
              <a:latin typeface="Arial"/>
              <a:cs typeface="Arial"/>
            </a:endParaRPr>
          </a:p>
          <a:p>
            <a:endParaRPr lang="en-US" sz="2400">
              <a:latin typeface="Arial"/>
              <a:cs typeface="Arial"/>
            </a:endParaRPr>
          </a:p>
          <a:p>
            <a:r>
              <a:rPr lang="en-US" sz="2600">
                <a:latin typeface="Arial"/>
                <a:cs typeface="Arial"/>
              </a:rPr>
              <a:t> </a:t>
            </a:r>
            <a:r>
              <a:rPr lang="en-US" sz="2600" u="sng">
                <a:latin typeface="Arial"/>
                <a:cs typeface="Arial"/>
              </a:rPr>
              <a:t>2.</a:t>
            </a:r>
            <a:r>
              <a:rPr lang="en-US" sz="2600" b="1" u="sng">
                <a:latin typeface="Arial"/>
                <a:cs typeface="Arial"/>
              </a:rPr>
              <a:t>Academic achievement – Semester 1 Reports</a:t>
            </a:r>
            <a:endParaRPr lang="en-US" sz="2600" u="sng">
              <a:latin typeface="Arial" panose="020B0604020202020204" pitchFamily="34" charset="0"/>
              <a:cs typeface="Arial" panose="020B0604020202020204" pitchFamily="34" charset="0"/>
            </a:endParaRPr>
          </a:p>
          <a:p>
            <a:pPr marL="342900" indent="-342900">
              <a:buFont typeface="Arial"/>
              <a:buChar char="•"/>
            </a:pPr>
            <a:r>
              <a:rPr lang="en-US" sz="2400">
                <a:latin typeface="Arial"/>
                <a:cs typeface="Arial"/>
              </a:rPr>
              <a:t>OLNA Category 3 requirement for TAFE enrolments </a:t>
            </a:r>
          </a:p>
          <a:p>
            <a:pPr marL="342900" indent="-342900">
              <a:buFont typeface="Arial"/>
              <a:buChar char="•"/>
            </a:pPr>
            <a:r>
              <a:rPr lang="en-US" sz="2400">
                <a:latin typeface="Arial"/>
                <a:cs typeface="Arial"/>
              </a:rPr>
              <a:t>Must have a minimum of a C pass in English &amp; Mathematics to access basic TAFE courses</a:t>
            </a:r>
            <a:endParaRPr lang="en-US" sz="2400">
              <a:latin typeface="Arial" panose="020B0604020202020204" pitchFamily="34" charset="0"/>
              <a:cs typeface="Arial" panose="020B0604020202020204" pitchFamily="34" charset="0"/>
            </a:endParaRPr>
          </a:p>
          <a:p>
            <a:pPr marL="342900" indent="-342900">
              <a:buFont typeface="Arial"/>
              <a:buChar char="•"/>
            </a:pPr>
            <a:r>
              <a:rPr lang="en-US" sz="2400">
                <a:latin typeface="Arial"/>
                <a:cs typeface="Arial"/>
              </a:rPr>
              <a:t>Competitive TAFE courses (</a:t>
            </a:r>
            <a:r>
              <a:rPr lang="en-US" sz="2400" err="1">
                <a:latin typeface="Arial"/>
                <a:cs typeface="Arial"/>
              </a:rPr>
              <a:t>eg</a:t>
            </a:r>
            <a:r>
              <a:rPr lang="en-US" sz="2400">
                <a:latin typeface="Arial"/>
                <a:cs typeface="Arial"/>
              </a:rPr>
              <a:t>: Electrotechnology, Plumbing) – recommended B grade or higher as they are significantly more difficult and incredibly competitive </a:t>
            </a:r>
            <a:endParaRPr 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6559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356B4-2570-4442-A7AF-98547480C781}"/>
              </a:ext>
            </a:extLst>
          </p:cNvPr>
          <p:cNvSpPr>
            <a:spLocks noGrp="1"/>
          </p:cNvSpPr>
          <p:nvPr>
            <p:ph type="title"/>
          </p:nvPr>
        </p:nvSpPr>
        <p:spPr>
          <a:xfrm>
            <a:off x="199944" y="121"/>
            <a:ext cx="10919518" cy="697672"/>
          </a:xfrm>
        </p:spPr>
        <p:txBody>
          <a:bodyPr/>
          <a:lstStyle/>
          <a:p>
            <a:r>
              <a:rPr lang="en-US"/>
              <a:t>Requirements for Entry into VDP</a:t>
            </a:r>
          </a:p>
        </p:txBody>
      </p:sp>
      <p:sp>
        <p:nvSpPr>
          <p:cNvPr id="3" name="Content Placeholder 2">
            <a:extLst>
              <a:ext uri="{FF2B5EF4-FFF2-40B4-BE49-F238E27FC236}">
                <a16:creationId xmlns:a16="http://schemas.microsoft.com/office/drawing/2014/main" id="{16CF042A-E728-4544-8343-63E5343E292E}"/>
              </a:ext>
            </a:extLst>
          </p:cNvPr>
          <p:cNvSpPr>
            <a:spLocks noGrp="1"/>
          </p:cNvSpPr>
          <p:nvPr>
            <p:ph idx="1"/>
          </p:nvPr>
        </p:nvSpPr>
        <p:spPr>
          <a:xfrm>
            <a:off x="542925" y="1825625"/>
            <a:ext cx="10810875" cy="4351338"/>
          </a:xfrm>
        </p:spPr>
        <p:txBody>
          <a:bodyPr/>
          <a:lstStyle/>
          <a:p>
            <a:endParaRPr lang="en-US"/>
          </a:p>
          <a:p>
            <a:endParaRPr lang="en-US"/>
          </a:p>
          <a:p>
            <a:endParaRPr lang="en-US"/>
          </a:p>
        </p:txBody>
      </p:sp>
      <p:sp>
        <p:nvSpPr>
          <p:cNvPr id="4" name="TextBox 3">
            <a:extLst>
              <a:ext uri="{FF2B5EF4-FFF2-40B4-BE49-F238E27FC236}">
                <a16:creationId xmlns:a16="http://schemas.microsoft.com/office/drawing/2014/main" id="{40A6BFA3-0558-1242-B6CC-023623B575A2}"/>
              </a:ext>
            </a:extLst>
          </p:cNvPr>
          <p:cNvSpPr txBox="1"/>
          <p:nvPr/>
        </p:nvSpPr>
        <p:spPr>
          <a:xfrm>
            <a:off x="84386" y="677869"/>
            <a:ext cx="11551104" cy="5786199"/>
          </a:xfrm>
          <a:prstGeom prst="rect">
            <a:avLst/>
          </a:prstGeom>
          <a:noFill/>
        </p:spPr>
        <p:txBody>
          <a:bodyPr wrap="square" lIns="91440" tIns="45720" rIns="91440" bIns="45720" rtlCol="0" anchor="t">
            <a:spAutoFit/>
          </a:bodyPr>
          <a:lstStyle/>
          <a:p>
            <a:endParaRPr lang="en-US" sz="600" b="1">
              <a:latin typeface="Arial" panose="020B0604020202020204" pitchFamily="34" charset="0"/>
              <a:cs typeface="Arial" panose="020B0604020202020204" pitchFamily="34" charset="0"/>
            </a:endParaRPr>
          </a:p>
          <a:p>
            <a:pPr>
              <a:buFont typeface="+mj-lt"/>
              <a:buAutoNum type="arabicPeriod" startAt="3"/>
            </a:pPr>
            <a:r>
              <a:rPr lang="en-US" sz="2800" b="1">
                <a:latin typeface="Arial"/>
                <a:cs typeface="Arial"/>
              </a:rPr>
              <a:t> </a:t>
            </a:r>
            <a:r>
              <a:rPr lang="en-US" sz="2800" b="1" u="sng">
                <a:latin typeface="Arial"/>
                <a:cs typeface="Arial"/>
              </a:rPr>
              <a:t>Must be willing to gain a TAFE placement</a:t>
            </a:r>
            <a:r>
              <a:rPr lang="en-US" sz="2800" b="1">
                <a:latin typeface="Arial"/>
                <a:cs typeface="Arial"/>
              </a:rPr>
              <a:t> </a:t>
            </a:r>
          </a:p>
          <a:p>
            <a:pPr marL="457200" indent="-457200">
              <a:buFont typeface="Arial"/>
              <a:buChar char="•"/>
            </a:pPr>
            <a:r>
              <a:rPr lang="en-US" sz="2800">
                <a:latin typeface="Arial"/>
                <a:cs typeface="Arial"/>
              </a:rPr>
              <a:t>TAFE decide which students are offered qualifications, not the College – it is out of our control.</a:t>
            </a:r>
            <a:endParaRPr lang="en-US" sz="2800">
              <a:latin typeface="Arial" panose="020B0604020202020204" pitchFamily="34" charset="0"/>
              <a:cs typeface="Arial" panose="020B0604020202020204" pitchFamily="34" charset="0"/>
            </a:endParaRPr>
          </a:p>
          <a:p>
            <a:pPr marL="457200" indent="-457200">
              <a:buFont typeface="Arial"/>
              <a:buChar char="•"/>
            </a:pPr>
            <a:endParaRPr lang="en-US" sz="2800">
              <a:latin typeface="Arial"/>
              <a:cs typeface="Arial"/>
            </a:endParaRPr>
          </a:p>
          <a:p>
            <a:pPr marL="457200" indent="-457200">
              <a:buFont typeface="Arial"/>
              <a:buChar char="•"/>
            </a:pPr>
            <a:r>
              <a:rPr lang="en-US" sz="2800">
                <a:latin typeface="Arial"/>
                <a:cs typeface="Arial"/>
              </a:rPr>
              <a:t>It's the responsibility of parents &amp; students to provide the requested information to the Manager of Directions so they can apply for TAFE on your behalf. </a:t>
            </a:r>
          </a:p>
          <a:p>
            <a:pPr marL="457200" indent="-457200">
              <a:buFont typeface="Arial"/>
              <a:buChar char="•"/>
            </a:pPr>
            <a:endParaRPr lang="en-US" sz="2800">
              <a:latin typeface="Arial"/>
              <a:cs typeface="Arial"/>
            </a:endParaRPr>
          </a:p>
          <a:p>
            <a:pPr>
              <a:buFont typeface="+mj-lt"/>
              <a:buAutoNum type="arabicPeriod" startAt="4"/>
            </a:pPr>
            <a:r>
              <a:rPr lang="en-US" sz="2800" b="1">
                <a:latin typeface="Arial"/>
                <a:cs typeface="Arial"/>
              </a:rPr>
              <a:t> </a:t>
            </a:r>
            <a:r>
              <a:rPr lang="en-US" sz="2800" b="1" u="sng">
                <a:latin typeface="Arial"/>
                <a:cs typeface="Arial"/>
              </a:rPr>
              <a:t>Select a General Timetable via SSO</a:t>
            </a:r>
          </a:p>
          <a:p>
            <a:pPr lvl="1"/>
            <a:r>
              <a:rPr lang="en-US" sz="2800">
                <a:latin typeface="Arial"/>
                <a:cs typeface="Arial"/>
              </a:rPr>
              <a:t>Students interested in the VDP program will select this option when completing their online subject selection (SSO). All applicants will also be required to select General Pathway as a backup in case the VDP application is unsuccessful.</a:t>
            </a:r>
          </a:p>
        </p:txBody>
      </p:sp>
    </p:spTree>
    <p:extLst>
      <p:ext uri="{BB962C8B-B14F-4D97-AF65-F5344CB8AC3E}">
        <p14:creationId xmlns:p14="http://schemas.microsoft.com/office/powerpoint/2010/main" val="1657654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9981A-C83F-4530-BC69-05F7D70DB725}"/>
              </a:ext>
            </a:extLst>
          </p:cNvPr>
          <p:cNvSpPr>
            <a:spLocks noGrp="1"/>
          </p:cNvSpPr>
          <p:nvPr>
            <p:ph type="title"/>
          </p:nvPr>
        </p:nvSpPr>
        <p:spPr>
          <a:xfrm>
            <a:off x="497115" y="365125"/>
            <a:ext cx="10856685" cy="1332820"/>
          </a:xfrm>
        </p:spPr>
        <p:txBody>
          <a:bodyPr/>
          <a:lstStyle/>
          <a:p>
            <a:r>
              <a:rPr lang="en-US">
                <a:latin typeface="Trebuchet MS"/>
              </a:rPr>
              <a:t>Contents of Presentation</a:t>
            </a:r>
            <a:endParaRPr lang="en-GB">
              <a:ea typeface="+mj-lt"/>
              <a:cs typeface="+mj-lt"/>
            </a:endParaRPr>
          </a:p>
          <a:p>
            <a:endParaRPr lang="en-GB"/>
          </a:p>
        </p:txBody>
      </p:sp>
      <p:sp>
        <p:nvSpPr>
          <p:cNvPr id="3" name="Content Placeholder 2">
            <a:extLst>
              <a:ext uri="{FF2B5EF4-FFF2-40B4-BE49-F238E27FC236}">
                <a16:creationId xmlns:a16="http://schemas.microsoft.com/office/drawing/2014/main" id="{E5319D50-B3C8-44D0-864A-1F3605C6466E}"/>
              </a:ext>
            </a:extLst>
          </p:cNvPr>
          <p:cNvSpPr>
            <a:spLocks noGrp="1"/>
          </p:cNvSpPr>
          <p:nvPr>
            <p:ph idx="1"/>
          </p:nvPr>
        </p:nvSpPr>
        <p:spPr>
          <a:xfrm>
            <a:off x="489858" y="1297467"/>
            <a:ext cx="10863942" cy="4879496"/>
          </a:xfrm>
        </p:spPr>
        <p:txBody>
          <a:bodyPr vert="horz" lIns="91440" tIns="45720" rIns="91440" bIns="45720" rtlCol="0" anchor="t">
            <a:normAutofit fontScale="92500" lnSpcReduction="20000"/>
          </a:bodyPr>
          <a:lstStyle/>
          <a:p>
            <a:pPr marL="0" indent="0">
              <a:buNone/>
            </a:pPr>
            <a:r>
              <a:rPr lang="en-GB">
                <a:solidFill>
                  <a:schemeClr val="tx1"/>
                </a:solidFill>
                <a:latin typeface="Branding Semilight"/>
              </a:rPr>
              <a:t>4. An overview of the </a:t>
            </a:r>
            <a:r>
              <a:rPr lang="en-GB" b="1">
                <a:solidFill>
                  <a:schemeClr val="tx1"/>
                </a:solidFill>
                <a:latin typeface="Branding Semilight"/>
              </a:rPr>
              <a:t>Vocational Directions Program</a:t>
            </a:r>
          </a:p>
          <a:p>
            <a:pPr>
              <a:buFont typeface="Calibri" panose="020B0604020202020204" pitchFamily="34" charset="0"/>
              <a:buChar char="-"/>
            </a:pPr>
            <a:r>
              <a:rPr lang="en-GB">
                <a:solidFill>
                  <a:schemeClr val="tx1"/>
                </a:solidFill>
                <a:latin typeface="Branding Semilight"/>
              </a:rPr>
              <a:t>WACE-Bound Stream</a:t>
            </a:r>
          </a:p>
          <a:p>
            <a:pPr>
              <a:buFont typeface="Calibri" panose="020B0604020202020204" pitchFamily="34" charset="0"/>
              <a:buChar char="-"/>
            </a:pPr>
            <a:r>
              <a:rPr lang="en-GB">
                <a:solidFill>
                  <a:schemeClr val="tx1"/>
                </a:solidFill>
                <a:latin typeface="Branding Semilight"/>
              </a:rPr>
              <a:t>Foundation Stream</a:t>
            </a:r>
          </a:p>
          <a:p>
            <a:pPr marL="0" indent="0">
              <a:buNone/>
            </a:pPr>
            <a:endParaRPr lang="en-GB" b="1">
              <a:solidFill>
                <a:schemeClr val="tx1"/>
              </a:solidFill>
              <a:latin typeface="Branding Semilight"/>
            </a:endParaRPr>
          </a:p>
          <a:p>
            <a:pPr marL="0" indent="0">
              <a:buNone/>
            </a:pPr>
            <a:r>
              <a:rPr lang="en-GB">
                <a:solidFill>
                  <a:schemeClr val="tx1"/>
                </a:solidFill>
                <a:latin typeface="Branding Semilight"/>
              </a:rPr>
              <a:t>5</a:t>
            </a:r>
            <a:r>
              <a:rPr lang="en-GB" b="1">
                <a:solidFill>
                  <a:schemeClr val="tx1"/>
                </a:solidFill>
                <a:latin typeface="Branding Semilight"/>
              </a:rPr>
              <a:t>. </a:t>
            </a:r>
            <a:r>
              <a:rPr lang="en-GB">
                <a:solidFill>
                  <a:schemeClr val="tx1"/>
                </a:solidFill>
                <a:latin typeface="Branding Semilight"/>
              </a:rPr>
              <a:t>An overview of the</a:t>
            </a:r>
            <a:r>
              <a:rPr lang="en-GB" b="1">
                <a:solidFill>
                  <a:schemeClr val="tx1"/>
                </a:solidFill>
                <a:latin typeface="Branding Semilight"/>
              </a:rPr>
              <a:t> Year 11 &amp; 12 Course Selection Time-line</a:t>
            </a:r>
          </a:p>
          <a:p>
            <a:pPr marL="0" indent="0">
              <a:buNone/>
            </a:pPr>
            <a:endParaRPr lang="en-GB" b="1">
              <a:solidFill>
                <a:schemeClr val="tx1">
                  <a:lumMod val="95000"/>
                  <a:lumOff val="5000"/>
                </a:schemeClr>
              </a:solidFill>
              <a:latin typeface="Branding Semilight"/>
            </a:endParaRPr>
          </a:p>
          <a:p>
            <a:pPr marL="0" indent="0">
              <a:buNone/>
            </a:pPr>
            <a:r>
              <a:rPr lang="en-GB">
                <a:solidFill>
                  <a:schemeClr val="tx1">
                    <a:lumMod val="95000"/>
                    <a:lumOff val="5000"/>
                  </a:schemeClr>
                </a:solidFill>
                <a:latin typeface="Branding Semilight"/>
              </a:rPr>
              <a:t>6</a:t>
            </a:r>
            <a:r>
              <a:rPr lang="en-GB" b="1">
                <a:solidFill>
                  <a:schemeClr val="tx1">
                    <a:lumMod val="95000"/>
                    <a:lumOff val="5000"/>
                  </a:schemeClr>
                </a:solidFill>
                <a:latin typeface="Branding Semilight"/>
              </a:rPr>
              <a:t>. Course Selection </a:t>
            </a:r>
            <a:r>
              <a:rPr lang="en-GB">
                <a:solidFill>
                  <a:schemeClr val="tx1">
                    <a:lumMod val="95000"/>
                    <a:lumOff val="5000"/>
                  </a:schemeClr>
                </a:solidFill>
                <a:latin typeface="Branding Semilight"/>
              </a:rPr>
              <a:t>Advice</a:t>
            </a:r>
          </a:p>
          <a:p>
            <a:pPr marL="0" indent="0">
              <a:buNone/>
            </a:pPr>
            <a:endParaRPr lang="en-GB" b="1">
              <a:solidFill>
                <a:schemeClr val="tx1">
                  <a:lumMod val="95000"/>
                  <a:lumOff val="5000"/>
                </a:schemeClr>
              </a:solidFill>
              <a:latin typeface="Branding Semilight"/>
            </a:endParaRPr>
          </a:p>
          <a:p>
            <a:pPr marL="0" indent="0">
              <a:buNone/>
            </a:pPr>
            <a:r>
              <a:rPr lang="en-GB">
                <a:solidFill>
                  <a:schemeClr val="tx1">
                    <a:lumMod val="95000"/>
                    <a:lumOff val="5000"/>
                  </a:schemeClr>
                </a:solidFill>
                <a:latin typeface="Branding Semilight"/>
              </a:rPr>
              <a:t>7</a:t>
            </a:r>
            <a:r>
              <a:rPr lang="en-GB" b="1">
                <a:solidFill>
                  <a:schemeClr val="tx1">
                    <a:lumMod val="95000"/>
                    <a:lumOff val="5000"/>
                  </a:schemeClr>
                </a:solidFill>
                <a:latin typeface="Branding Semilight"/>
              </a:rPr>
              <a:t>. Useful</a:t>
            </a:r>
            <a:r>
              <a:rPr lang="en-GB">
                <a:solidFill>
                  <a:schemeClr val="tx1">
                    <a:lumMod val="95000"/>
                    <a:lumOff val="5000"/>
                  </a:schemeClr>
                </a:solidFill>
                <a:latin typeface="Branding Semilight"/>
              </a:rPr>
              <a:t> Links and information about In-school and Post-school School </a:t>
            </a:r>
          </a:p>
          <a:p>
            <a:pPr marL="0" indent="0">
              <a:buNone/>
            </a:pPr>
            <a:r>
              <a:rPr lang="en-GB">
                <a:solidFill>
                  <a:schemeClr val="tx1">
                    <a:lumMod val="95000"/>
                    <a:lumOff val="5000"/>
                  </a:schemeClr>
                </a:solidFill>
                <a:latin typeface="Branding Semilight"/>
              </a:rPr>
              <a:t>    Pathways</a:t>
            </a:r>
            <a:endParaRPr lang="en-GB">
              <a:solidFill>
                <a:schemeClr val="tx1">
                  <a:lumMod val="95000"/>
                  <a:lumOff val="5000"/>
                </a:schemeClr>
              </a:solidFill>
            </a:endParaRPr>
          </a:p>
          <a:p>
            <a:pPr marL="0" indent="0">
              <a:buNone/>
            </a:pPr>
            <a:endParaRPr lang="en-GB">
              <a:solidFill>
                <a:schemeClr val="tx1">
                  <a:lumMod val="95000"/>
                  <a:lumOff val="5000"/>
                </a:schemeClr>
              </a:solidFill>
              <a:latin typeface="Branding Semilight"/>
            </a:endParaRPr>
          </a:p>
          <a:p>
            <a:pPr marL="0" indent="0">
              <a:buNone/>
            </a:pPr>
            <a:r>
              <a:rPr lang="en-GB">
                <a:solidFill>
                  <a:schemeClr val="tx1">
                    <a:lumMod val="95000"/>
                    <a:lumOff val="5000"/>
                  </a:schemeClr>
                </a:solidFill>
                <a:latin typeface="Branding Semilight"/>
              </a:rPr>
              <a:t>8. Where to from Here?</a:t>
            </a:r>
          </a:p>
        </p:txBody>
      </p:sp>
    </p:spTree>
    <p:extLst>
      <p:ext uri="{BB962C8B-B14F-4D97-AF65-F5344CB8AC3E}">
        <p14:creationId xmlns:p14="http://schemas.microsoft.com/office/powerpoint/2010/main" val="900307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40F82-82F6-CE85-120A-262ADDD69D81}"/>
              </a:ext>
            </a:extLst>
          </p:cNvPr>
          <p:cNvSpPr>
            <a:spLocks noGrp="1"/>
          </p:cNvSpPr>
          <p:nvPr>
            <p:ph type="title"/>
          </p:nvPr>
        </p:nvSpPr>
        <p:spPr>
          <a:xfrm>
            <a:off x="401396" y="254319"/>
            <a:ext cx="8480788" cy="897589"/>
          </a:xfrm>
        </p:spPr>
        <p:txBody>
          <a:bodyPr/>
          <a:lstStyle/>
          <a:p>
            <a:r>
              <a:rPr lang="en-GB"/>
              <a:t>VDP Entry Requirements</a:t>
            </a:r>
          </a:p>
        </p:txBody>
      </p:sp>
      <p:graphicFrame>
        <p:nvGraphicFramePr>
          <p:cNvPr id="6" name="Table 6">
            <a:extLst>
              <a:ext uri="{FF2B5EF4-FFF2-40B4-BE49-F238E27FC236}">
                <a16:creationId xmlns:a16="http://schemas.microsoft.com/office/drawing/2014/main" id="{2204A804-BD64-B162-553D-5C08B388FCAA}"/>
              </a:ext>
            </a:extLst>
          </p:cNvPr>
          <p:cNvGraphicFramePr>
            <a:graphicFrameLocks noGrp="1"/>
          </p:cNvGraphicFramePr>
          <p:nvPr>
            <p:extLst>
              <p:ext uri="{D42A27DB-BD31-4B8C-83A1-F6EECF244321}">
                <p14:modId xmlns:p14="http://schemas.microsoft.com/office/powerpoint/2010/main" val="3801856927"/>
              </p:ext>
            </p:extLst>
          </p:nvPr>
        </p:nvGraphicFramePr>
        <p:xfrm>
          <a:off x="917525" y="1865376"/>
          <a:ext cx="10233246" cy="4160434"/>
        </p:xfrm>
        <a:graphic>
          <a:graphicData uri="http://schemas.openxmlformats.org/drawingml/2006/table">
            <a:tbl>
              <a:tblPr firstRow="1" bandRow="1">
                <a:tableStyleId>{5C22544A-7EE6-4342-B048-85BDC9FD1C3A}</a:tableStyleId>
              </a:tblPr>
              <a:tblGrid>
                <a:gridCol w="2744372">
                  <a:extLst>
                    <a:ext uri="{9D8B030D-6E8A-4147-A177-3AD203B41FA5}">
                      <a16:colId xmlns:a16="http://schemas.microsoft.com/office/drawing/2014/main" val="1688687663"/>
                    </a:ext>
                  </a:extLst>
                </a:gridCol>
                <a:gridCol w="3724519">
                  <a:extLst>
                    <a:ext uri="{9D8B030D-6E8A-4147-A177-3AD203B41FA5}">
                      <a16:colId xmlns:a16="http://schemas.microsoft.com/office/drawing/2014/main" val="3048666302"/>
                    </a:ext>
                  </a:extLst>
                </a:gridCol>
                <a:gridCol w="3764355">
                  <a:extLst>
                    <a:ext uri="{9D8B030D-6E8A-4147-A177-3AD203B41FA5}">
                      <a16:colId xmlns:a16="http://schemas.microsoft.com/office/drawing/2014/main" val="3376039435"/>
                    </a:ext>
                  </a:extLst>
                </a:gridCol>
              </a:tblGrid>
              <a:tr h="504106">
                <a:tc>
                  <a:txBody>
                    <a:bodyPr/>
                    <a:lstStyle/>
                    <a:p>
                      <a:pPr lvl="0" algn="ctr">
                        <a:buNone/>
                      </a:pPr>
                      <a:endParaRPr lang="en-GB" sz="2000" b="1" i="0" u="none" strike="noStrike" baseline="0" noProof="0">
                        <a:solidFill>
                          <a:srgbClr val="FFFFFF"/>
                        </a:solidFill>
                        <a:latin typeface="Branding Semilight"/>
                      </a:endParaRPr>
                    </a:p>
                  </a:txBody>
                  <a:tcPr anchor="ctr">
                    <a:lnL w="0">
                      <a:noFill/>
                    </a:lnL>
                    <a:lnR w="0">
                      <a:noFill/>
                    </a:lnR>
                    <a:lnT w="0">
                      <a:noFill/>
                    </a:lnT>
                    <a:lnB w="0">
                      <a:noFill/>
                    </a:lnB>
                    <a:solidFill>
                      <a:schemeClr val="bg1"/>
                    </a:solidFill>
                  </a:tcPr>
                </a:tc>
                <a:tc>
                  <a:txBody>
                    <a:bodyPr/>
                    <a:lstStyle/>
                    <a:p>
                      <a:pPr lvl="0" algn="ctr">
                        <a:buNone/>
                      </a:pPr>
                      <a:r>
                        <a:rPr lang="en-GB" sz="2000" b="1" i="0" u="none" strike="noStrike" baseline="0" noProof="0">
                          <a:solidFill>
                            <a:srgbClr val="FFFFFF"/>
                          </a:solidFill>
                        </a:rPr>
                        <a:t>Stream 1 - Foundation</a:t>
                      </a:r>
                      <a:endParaRPr lang="en-US"/>
                    </a:p>
                  </a:txBody>
                  <a:tcPr anchor="ctr">
                    <a:lnL w="0">
                      <a:noFill/>
                    </a:lnL>
                  </a:tcPr>
                </a:tc>
                <a:tc>
                  <a:txBody>
                    <a:bodyPr/>
                    <a:lstStyle/>
                    <a:p>
                      <a:pPr lvl="0" algn="ctr">
                        <a:buNone/>
                      </a:pPr>
                      <a:r>
                        <a:rPr lang="en-GB" sz="2000" b="1" i="0" u="none" strike="noStrike" baseline="0" noProof="0">
                          <a:solidFill>
                            <a:srgbClr val="FFFFFF"/>
                          </a:solidFill>
                        </a:rPr>
                        <a:t>Stream 2 - WACE Bound</a:t>
                      </a:r>
                      <a:endParaRPr lang="en-US"/>
                    </a:p>
                  </a:txBody>
                  <a:tcPr anchor="ctr"/>
                </a:tc>
                <a:extLst>
                  <a:ext uri="{0D108BD9-81ED-4DB2-BD59-A6C34878D82A}">
                    <a16:rowId xmlns:a16="http://schemas.microsoft.com/office/drawing/2014/main" val="2234214039"/>
                  </a:ext>
                </a:extLst>
              </a:tr>
              <a:tr h="622788">
                <a:tc>
                  <a:txBody>
                    <a:bodyPr/>
                    <a:lstStyle/>
                    <a:p>
                      <a:pPr lvl="0">
                        <a:buNone/>
                      </a:pPr>
                      <a:r>
                        <a:rPr lang="en-GB" sz="1800" b="0" i="0" u="none" strike="noStrike" noProof="0">
                          <a:latin typeface="Branding Semilight"/>
                        </a:rPr>
                        <a:t>Application Process</a:t>
                      </a:r>
                    </a:p>
                  </a:txBody>
                  <a:tcPr anchor="ctr">
                    <a:lnT w="0">
                      <a:noFill/>
                    </a:lnT>
                  </a:tcPr>
                </a:tc>
                <a:tc>
                  <a:txBody>
                    <a:bodyPr/>
                    <a:lstStyle/>
                    <a:p>
                      <a:pPr lvl="0">
                        <a:buNone/>
                      </a:pPr>
                      <a:r>
                        <a:rPr lang="en-GB" sz="1800" b="0" i="0" u="none" strike="noStrike" noProof="0">
                          <a:latin typeface="Branding Semilight"/>
                        </a:rPr>
                        <a:t>Students identified by the College</a:t>
                      </a:r>
                    </a:p>
                  </a:txBody>
                  <a:tcPr anchor="ctr"/>
                </a:tc>
                <a:tc>
                  <a:txBody>
                    <a:bodyPr/>
                    <a:lstStyle/>
                    <a:p>
                      <a:pPr lvl="0">
                        <a:buNone/>
                      </a:pPr>
                      <a:r>
                        <a:rPr lang="en-GB" sz="1800" b="0" i="0" u="none" strike="noStrike" noProof="0">
                          <a:latin typeface="Branding Semilight"/>
                        </a:rPr>
                        <a:t>Written application to College</a:t>
                      </a:r>
                    </a:p>
                  </a:txBody>
                  <a:tcPr anchor="ctr"/>
                </a:tc>
                <a:extLst>
                  <a:ext uri="{0D108BD9-81ED-4DB2-BD59-A6C34878D82A}">
                    <a16:rowId xmlns:a16="http://schemas.microsoft.com/office/drawing/2014/main" val="2915687810"/>
                  </a:ext>
                </a:extLst>
              </a:tr>
              <a:tr h="549519">
                <a:tc>
                  <a:txBody>
                    <a:bodyPr/>
                    <a:lstStyle/>
                    <a:p>
                      <a:pPr lvl="0">
                        <a:buNone/>
                      </a:pPr>
                      <a:r>
                        <a:rPr lang="en-GB"/>
                        <a:t>Attendance</a:t>
                      </a:r>
                    </a:p>
                  </a:txBody>
                  <a:tcPr anchor="ctr"/>
                </a:tc>
                <a:tc>
                  <a:txBody>
                    <a:bodyPr/>
                    <a:lstStyle/>
                    <a:p>
                      <a:pPr lvl="0">
                        <a:buNone/>
                      </a:pPr>
                      <a:r>
                        <a:rPr lang="en-GB"/>
                        <a:t>90%+</a:t>
                      </a:r>
                    </a:p>
                  </a:txBody>
                  <a:tcPr anchor="ctr"/>
                </a:tc>
                <a:tc>
                  <a:txBody>
                    <a:bodyPr/>
                    <a:lstStyle/>
                    <a:p>
                      <a:pPr lvl="0">
                        <a:buNone/>
                      </a:pPr>
                      <a:r>
                        <a:rPr lang="en-GB" sz="1800" b="0" i="0" u="none" strike="noStrike" noProof="0">
                          <a:solidFill>
                            <a:srgbClr val="000000"/>
                          </a:solidFill>
                          <a:latin typeface="Branding Semilight"/>
                        </a:rPr>
                        <a:t>90%+</a:t>
                      </a:r>
                      <a:endParaRPr lang="en-US"/>
                    </a:p>
                  </a:txBody>
                  <a:tcPr anchor="ctr"/>
                </a:tc>
                <a:extLst>
                  <a:ext uri="{0D108BD9-81ED-4DB2-BD59-A6C34878D82A}">
                    <a16:rowId xmlns:a16="http://schemas.microsoft.com/office/drawing/2014/main" val="3222986789"/>
                  </a:ext>
                </a:extLst>
              </a:tr>
              <a:tr h="622788">
                <a:tc>
                  <a:txBody>
                    <a:bodyPr/>
                    <a:lstStyle/>
                    <a:p>
                      <a:pPr lvl="0">
                        <a:buNone/>
                      </a:pPr>
                      <a:r>
                        <a:rPr lang="en-GB" sz="1800" b="0" i="0" u="none" strike="noStrike" noProof="0">
                          <a:latin typeface="Branding Semilight"/>
                        </a:rPr>
                        <a:t>OLNA</a:t>
                      </a:r>
                    </a:p>
                  </a:txBody>
                  <a:tcPr anchor="ctr"/>
                </a:tc>
                <a:tc>
                  <a:txBody>
                    <a:bodyPr/>
                    <a:lstStyle/>
                    <a:p>
                      <a:pPr lvl="0">
                        <a:buNone/>
                      </a:pPr>
                      <a:r>
                        <a:rPr lang="en-GB" sz="1800" b="0" i="0" u="none" strike="noStrike" noProof="0">
                          <a:latin typeface="Branding Semilight"/>
                        </a:rPr>
                        <a:t>Attempted</a:t>
                      </a:r>
                    </a:p>
                  </a:txBody>
                  <a:tcPr anchor="ctr"/>
                </a:tc>
                <a:tc>
                  <a:txBody>
                    <a:bodyPr/>
                    <a:lstStyle/>
                    <a:p>
                      <a:pPr lvl="0">
                        <a:buNone/>
                      </a:pPr>
                      <a:r>
                        <a:rPr lang="en-GB" sz="1800" b="0" i="0" u="none" strike="noStrike" noProof="0">
                          <a:latin typeface="Branding Semilight"/>
                        </a:rPr>
                        <a:t>On track to achieve CAT 3 in all components by the end of Year 10</a:t>
                      </a:r>
                    </a:p>
                  </a:txBody>
                  <a:tcPr anchor="ctr"/>
                </a:tc>
                <a:extLst>
                  <a:ext uri="{0D108BD9-81ED-4DB2-BD59-A6C34878D82A}">
                    <a16:rowId xmlns:a16="http://schemas.microsoft.com/office/drawing/2014/main" val="2446607181"/>
                  </a:ext>
                </a:extLst>
              </a:tr>
              <a:tr h="610576">
                <a:tc>
                  <a:txBody>
                    <a:bodyPr/>
                    <a:lstStyle/>
                    <a:p>
                      <a:pPr lvl="0">
                        <a:buNone/>
                      </a:pPr>
                      <a:r>
                        <a:rPr lang="en-GB" sz="1800" b="0" i="0" u="none" strike="noStrike" baseline="0" noProof="0">
                          <a:solidFill>
                            <a:srgbClr val="000000"/>
                          </a:solidFill>
                          <a:latin typeface="Branding Semilight"/>
                        </a:rPr>
                        <a:t>Grades</a:t>
                      </a:r>
                    </a:p>
                  </a:txBody>
                  <a:tcPr anchor="ctr"/>
                </a:tc>
                <a:tc>
                  <a:txBody>
                    <a:bodyPr/>
                    <a:lstStyle/>
                    <a:p>
                      <a:pPr lvl="0">
                        <a:buNone/>
                      </a:pPr>
                      <a:r>
                        <a:rPr lang="en-GB" sz="1800" b="0" i="0" u="none" strike="noStrike" baseline="0" noProof="0">
                          <a:solidFill>
                            <a:srgbClr val="000000"/>
                          </a:solidFill>
                          <a:latin typeface="Branding Semilight"/>
                        </a:rPr>
                        <a:t>Attaining IEP goals</a:t>
                      </a:r>
                    </a:p>
                  </a:txBody>
                  <a:tcPr anchor="ctr"/>
                </a:tc>
                <a:tc>
                  <a:txBody>
                    <a:bodyPr/>
                    <a:lstStyle/>
                    <a:p>
                      <a:pPr lvl="0">
                        <a:buNone/>
                      </a:pPr>
                      <a:r>
                        <a:rPr lang="en-GB" sz="1800" b="0" i="0" u="none" strike="noStrike" baseline="0" noProof="0">
                          <a:solidFill>
                            <a:srgbClr val="000000"/>
                          </a:solidFill>
                          <a:latin typeface="Branding Semilight"/>
                        </a:rPr>
                        <a:t>C+ average across MESH</a:t>
                      </a:r>
                    </a:p>
                  </a:txBody>
                  <a:tcPr anchor="ctr"/>
                </a:tc>
                <a:extLst>
                  <a:ext uri="{0D108BD9-81ED-4DB2-BD59-A6C34878D82A}">
                    <a16:rowId xmlns:a16="http://schemas.microsoft.com/office/drawing/2014/main" val="321361183"/>
                  </a:ext>
                </a:extLst>
              </a:tr>
              <a:tr h="598365">
                <a:tc>
                  <a:txBody>
                    <a:bodyPr/>
                    <a:lstStyle/>
                    <a:p>
                      <a:pPr lvl="0">
                        <a:buNone/>
                      </a:pPr>
                      <a:r>
                        <a:rPr lang="en-GB" sz="1800" b="0" i="0" u="none" strike="noStrike" baseline="0" noProof="0">
                          <a:solidFill>
                            <a:srgbClr val="000000"/>
                          </a:solidFill>
                          <a:latin typeface="Branding Semilight"/>
                        </a:rPr>
                        <a:t>ABEs</a:t>
                      </a:r>
                    </a:p>
                  </a:txBody>
                  <a:tcPr anchor="ctr"/>
                </a:tc>
                <a:tc>
                  <a:txBody>
                    <a:bodyPr/>
                    <a:lstStyle/>
                    <a:p>
                      <a:pPr lvl="0">
                        <a:buNone/>
                      </a:pPr>
                      <a:r>
                        <a:rPr lang="en-GB" sz="1800" b="0" i="0" u="none" strike="noStrike" baseline="0" noProof="0">
                          <a:solidFill>
                            <a:srgbClr val="000000"/>
                          </a:solidFill>
                          <a:latin typeface="Branding Semilight"/>
                        </a:rPr>
                        <a:t>Often &amp; Consistently</a:t>
                      </a:r>
                    </a:p>
                  </a:txBody>
                  <a:tcPr anchor="ctr"/>
                </a:tc>
                <a:tc>
                  <a:txBody>
                    <a:bodyPr/>
                    <a:lstStyle/>
                    <a:p>
                      <a:pPr lvl="0">
                        <a:buNone/>
                      </a:pPr>
                      <a:r>
                        <a:rPr lang="en-GB" sz="1800" b="0" i="0" u="none" strike="noStrike" baseline="0" noProof="0">
                          <a:solidFill>
                            <a:srgbClr val="000000"/>
                          </a:solidFill>
                        </a:rPr>
                        <a:t>Often &amp; Consistently</a:t>
                      </a:r>
                      <a:endParaRPr lang="en-US"/>
                    </a:p>
                  </a:txBody>
                  <a:tcPr anchor="ctr"/>
                </a:tc>
                <a:extLst>
                  <a:ext uri="{0D108BD9-81ED-4DB2-BD59-A6C34878D82A}">
                    <a16:rowId xmlns:a16="http://schemas.microsoft.com/office/drawing/2014/main" val="42718063"/>
                  </a:ext>
                </a:extLst>
              </a:tr>
              <a:tr h="635000">
                <a:tc>
                  <a:txBody>
                    <a:bodyPr/>
                    <a:lstStyle/>
                    <a:p>
                      <a:pPr lvl="0">
                        <a:buNone/>
                      </a:pPr>
                      <a:r>
                        <a:rPr lang="en-GB" sz="1800" b="0" i="0" u="none" strike="noStrike" baseline="0" noProof="0">
                          <a:solidFill>
                            <a:srgbClr val="000000"/>
                          </a:solidFill>
                          <a:latin typeface="Branding Semilight"/>
                        </a:rPr>
                        <a:t>Behaviour</a:t>
                      </a:r>
                    </a:p>
                  </a:txBody>
                  <a:tcPr anchor="ctr"/>
                </a:tc>
                <a:tc>
                  <a:txBody>
                    <a:bodyPr/>
                    <a:lstStyle/>
                    <a:p>
                      <a:pPr lvl="0">
                        <a:buNone/>
                      </a:pPr>
                      <a:r>
                        <a:rPr lang="en-GB" sz="1800" b="0" i="0" u="none" strike="noStrike" baseline="0" noProof="0">
                          <a:solidFill>
                            <a:srgbClr val="000000"/>
                          </a:solidFill>
                          <a:latin typeface="Branding Semilight"/>
                        </a:rPr>
                        <a:t>Good Standing+</a:t>
                      </a:r>
                    </a:p>
                  </a:txBody>
                  <a:tcPr anchor="ctr"/>
                </a:tc>
                <a:tc>
                  <a:txBody>
                    <a:bodyPr/>
                    <a:lstStyle/>
                    <a:p>
                      <a:pPr lvl="0">
                        <a:buNone/>
                      </a:pPr>
                      <a:r>
                        <a:rPr lang="en-GB" sz="1800" b="0" i="0" u="none" strike="noStrike" baseline="0" noProof="0">
                          <a:solidFill>
                            <a:srgbClr val="000000"/>
                          </a:solidFill>
                        </a:rPr>
                        <a:t>Good Standing+</a:t>
                      </a:r>
                      <a:endParaRPr lang="en-US"/>
                    </a:p>
                  </a:txBody>
                  <a:tcPr anchor="ctr"/>
                </a:tc>
                <a:extLst>
                  <a:ext uri="{0D108BD9-81ED-4DB2-BD59-A6C34878D82A}">
                    <a16:rowId xmlns:a16="http://schemas.microsoft.com/office/drawing/2014/main" val="1258895385"/>
                  </a:ext>
                </a:extLst>
              </a:tr>
            </a:tbl>
          </a:graphicData>
        </a:graphic>
      </p:graphicFrame>
      <p:sp>
        <p:nvSpPr>
          <p:cNvPr id="7" name="TextBox 6">
            <a:extLst>
              <a:ext uri="{FF2B5EF4-FFF2-40B4-BE49-F238E27FC236}">
                <a16:creationId xmlns:a16="http://schemas.microsoft.com/office/drawing/2014/main" id="{19B2FE4A-5C2B-E44E-A27F-13C86694E87F}"/>
              </a:ext>
            </a:extLst>
          </p:cNvPr>
          <p:cNvSpPr txBox="1"/>
          <p:nvPr/>
        </p:nvSpPr>
        <p:spPr>
          <a:xfrm>
            <a:off x="396632" y="1148862"/>
            <a:ext cx="795996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a:solidFill>
                  <a:srgbClr val="133553"/>
                </a:solidFill>
              </a:rPr>
              <a:t>Vocational Directions Pathway Program has 2 specific streams:</a:t>
            </a:r>
            <a:endParaRPr lang="en-GB" sz="1400"/>
          </a:p>
        </p:txBody>
      </p:sp>
    </p:spTree>
    <p:extLst>
      <p:ext uri="{BB962C8B-B14F-4D97-AF65-F5344CB8AC3E}">
        <p14:creationId xmlns:p14="http://schemas.microsoft.com/office/powerpoint/2010/main" val="36601412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5167F-04FD-5A45-B018-F0C7D54E87B4}"/>
              </a:ext>
            </a:extLst>
          </p:cNvPr>
          <p:cNvSpPr>
            <a:spLocks noGrp="1"/>
          </p:cNvSpPr>
          <p:nvPr>
            <p:ph type="title"/>
          </p:nvPr>
        </p:nvSpPr>
        <p:spPr>
          <a:xfrm>
            <a:off x="338137" y="265114"/>
            <a:ext cx="10515600" cy="1135062"/>
          </a:xfrm>
        </p:spPr>
        <p:txBody>
          <a:bodyPr>
            <a:normAutofit fontScale="90000"/>
          </a:bodyPr>
          <a:lstStyle/>
          <a:p>
            <a:r>
              <a:rPr lang="en-US"/>
              <a:t>How to Apply for the Stream 1 – WACE Bound VDP Stream?</a:t>
            </a:r>
          </a:p>
        </p:txBody>
      </p:sp>
      <p:sp>
        <p:nvSpPr>
          <p:cNvPr id="3" name="Content Placeholder 2">
            <a:extLst>
              <a:ext uri="{FF2B5EF4-FFF2-40B4-BE49-F238E27FC236}">
                <a16:creationId xmlns:a16="http://schemas.microsoft.com/office/drawing/2014/main" id="{1F71389F-965C-914D-B2FB-098984DB0605}"/>
              </a:ext>
            </a:extLst>
          </p:cNvPr>
          <p:cNvSpPr>
            <a:spLocks noGrp="1"/>
          </p:cNvSpPr>
          <p:nvPr>
            <p:ph idx="1"/>
          </p:nvPr>
        </p:nvSpPr>
        <p:spPr>
          <a:xfrm>
            <a:off x="338137" y="1743075"/>
            <a:ext cx="11515726" cy="4433888"/>
          </a:xfrm>
        </p:spPr>
        <p:txBody>
          <a:bodyPr vert="horz" lIns="91440" tIns="45720" rIns="91440" bIns="45720" rtlCol="0" anchor="t">
            <a:normAutofit/>
          </a:bodyPr>
          <a:lstStyle/>
          <a:p>
            <a:pPr>
              <a:buFont typeface="+mj-lt"/>
              <a:buAutoNum type="arabicPeriod"/>
            </a:pPr>
            <a:r>
              <a:rPr lang="en-US">
                <a:solidFill>
                  <a:schemeClr val="tx1">
                    <a:lumMod val="95000"/>
                    <a:lumOff val="5000"/>
                  </a:schemeClr>
                </a:solidFill>
                <a:latin typeface="Arial"/>
                <a:cs typeface="Arial"/>
              </a:rPr>
              <a:t>Written Expression of Interest to be submitted to the Manager of Directions (</a:t>
            </a:r>
            <a:r>
              <a:rPr lang="en-US" err="1">
                <a:solidFill>
                  <a:schemeClr val="tx1">
                    <a:lumMod val="95000"/>
                    <a:lumOff val="5000"/>
                  </a:schemeClr>
                </a:solidFill>
                <a:latin typeface="Arial"/>
                <a:cs typeface="Arial"/>
              </a:rPr>
              <a:t>Mrs</a:t>
            </a:r>
            <a:r>
              <a:rPr lang="en-US">
                <a:solidFill>
                  <a:schemeClr val="tx1">
                    <a:lumMod val="95000"/>
                    <a:lumOff val="5000"/>
                  </a:schemeClr>
                </a:solidFill>
                <a:latin typeface="Arial"/>
                <a:cs typeface="Arial"/>
              </a:rPr>
              <a:t> Flockhart) by the end of Week 8, Term 2 – 16th June. </a:t>
            </a:r>
            <a:endParaRPr lang="en-US">
              <a:solidFill>
                <a:schemeClr val="tx1">
                  <a:lumMod val="95000"/>
                  <a:lumOff val="5000"/>
                </a:schemeClr>
              </a:solidFill>
              <a:latin typeface="Arial" panose="020B0604020202020204" pitchFamily="34" charset="0"/>
              <a:cs typeface="Arial" panose="020B0604020202020204" pitchFamily="34" charset="0"/>
            </a:endParaRPr>
          </a:p>
          <a:p>
            <a:pPr marL="0" indent="0">
              <a:buNone/>
            </a:pPr>
            <a:endParaRPr lang="en-US">
              <a:solidFill>
                <a:schemeClr val="tx1">
                  <a:lumMod val="95000"/>
                  <a:lumOff val="5000"/>
                </a:schemeClr>
              </a:solidFill>
              <a:latin typeface="Arial" panose="020B0604020202020204" pitchFamily="34" charset="0"/>
              <a:cs typeface="Arial" panose="020B0604020202020204" pitchFamily="34" charset="0"/>
            </a:endParaRPr>
          </a:p>
          <a:p>
            <a:pPr lvl="1"/>
            <a:r>
              <a:rPr lang="en-US">
                <a:solidFill>
                  <a:schemeClr val="tx1">
                    <a:lumMod val="95000"/>
                    <a:lumOff val="5000"/>
                  </a:schemeClr>
                </a:solidFill>
                <a:latin typeface="Arial"/>
                <a:cs typeface="Arial"/>
              </a:rPr>
              <a:t>Students must select VDP via SSO, as well as a General Pathway as a fall back in case their TAFE application is unsuccessful.</a:t>
            </a:r>
            <a:endParaRPr lang="en-US">
              <a:solidFill>
                <a:schemeClr val="tx1">
                  <a:lumMod val="95000"/>
                  <a:lumOff val="5000"/>
                </a:schemeClr>
              </a:solidFill>
              <a:latin typeface="Arial" panose="020B0604020202020204" pitchFamily="34" charset="0"/>
              <a:cs typeface="Arial" panose="020B0604020202020204" pitchFamily="34" charset="0"/>
            </a:endParaRPr>
          </a:p>
          <a:p>
            <a:pPr marL="457200" lvl="1" indent="0">
              <a:buNone/>
            </a:pPr>
            <a:endParaRPr lang="en-US">
              <a:solidFill>
                <a:schemeClr val="tx1">
                  <a:lumMod val="95000"/>
                  <a:lumOff val="5000"/>
                </a:schemeClr>
              </a:solidFill>
              <a:latin typeface="Arial" panose="020B0604020202020204" pitchFamily="34" charset="0"/>
              <a:cs typeface="Arial" panose="020B0604020202020204" pitchFamily="34" charset="0"/>
            </a:endParaRPr>
          </a:p>
          <a:p>
            <a:pPr marL="457200" lvl="1" indent="0">
              <a:buNone/>
            </a:pPr>
            <a:endParaRPr lang="en-US" sz="300">
              <a:solidFill>
                <a:schemeClr val="tx1">
                  <a:lumMod val="95000"/>
                  <a:lumOff val="5000"/>
                </a:schemeClr>
              </a:solidFill>
              <a:latin typeface="Arial" panose="020B0604020202020204" pitchFamily="34" charset="0"/>
              <a:cs typeface="Arial" panose="020B0604020202020204" pitchFamily="34" charset="0"/>
            </a:endParaRPr>
          </a:p>
          <a:p>
            <a:pPr marL="0" indent="0">
              <a:buNone/>
            </a:pPr>
            <a:r>
              <a:rPr lang="en-US">
                <a:solidFill>
                  <a:schemeClr val="tx1">
                    <a:lumMod val="95000"/>
                    <a:lumOff val="5000"/>
                  </a:schemeClr>
                </a:solidFill>
                <a:latin typeface="Arial"/>
                <a:cs typeface="Arial"/>
              </a:rPr>
              <a:t>2. Applicants will attend a </a:t>
            </a:r>
            <a:r>
              <a:rPr lang="en-US" b="1">
                <a:solidFill>
                  <a:schemeClr val="tx1">
                    <a:lumMod val="95000"/>
                    <a:lumOff val="5000"/>
                  </a:schemeClr>
                </a:solidFill>
                <a:latin typeface="Arial"/>
                <a:cs typeface="Arial"/>
              </a:rPr>
              <a:t>selection interview </a:t>
            </a:r>
            <a:r>
              <a:rPr lang="en-US">
                <a:solidFill>
                  <a:schemeClr val="tx1">
                    <a:lumMod val="95000"/>
                    <a:lumOff val="5000"/>
                  </a:schemeClr>
                </a:solidFill>
                <a:latin typeface="Arial"/>
                <a:cs typeface="Arial"/>
              </a:rPr>
              <a:t>with the CLC Manager of Directions (or relevant staff) to ascertain their suitability for the VDP  and TAFE qualifications.</a:t>
            </a:r>
          </a:p>
          <a:p>
            <a:pPr>
              <a:buFont typeface="+mj-lt"/>
              <a:buAutoNum type="arabicPeriod"/>
            </a:pPr>
            <a:endParaRPr lang="en-US" sz="300">
              <a:latin typeface="Arial" panose="020B0604020202020204" pitchFamily="34" charset="0"/>
              <a:cs typeface="Arial" panose="020B0604020202020204" pitchFamily="34" charset="0"/>
            </a:endParaRPr>
          </a:p>
          <a:p>
            <a:endParaRPr lang="en-US"/>
          </a:p>
        </p:txBody>
      </p:sp>
    </p:spTree>
    <p:extLst>
      <p:ext uri="{BB962C8B-B14F-4D97-AF65-F5344CB8AC3E}">
        <p14:creationId xmlns:p14="http://schemas.microsoft.com/office/powerpoint/2010/main" val="17797550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CF709-F006-9243-8CCD-82F2546C1400}"/>
              </a:ext>
            </a:extLst>
          </p:cNvPr>
          <p:cNvSpPr>
            <a:spLocks noGrp="1"/>
          </p:cNvSpPr>
          <p:nvPr>
            <p:ph type="title"/>
          </p:nvPr>
        </p:nvSpPr>
        <p:spPr>
          <a:xfrm>
            <a:off x="285750" y="365126"/>
            <a:ext cx="8772281" cy="1035050"/>
          </a:xfrm>
        </p:spPr>
        <p:txBody>
          <a:bodyPr>
            <a:normAutofit fontScale="90000"/>
          </a:bodyPr>
          <a:lstStyle/>
          <a:p>
            <a:r>
              <a:rPr lang="en-US"/>
              <a:t>What happens if my VDP application is successful?</a:t>
            </a:r>
          </a:p>
        </p:txBody>
      </p:sp>
      <p:sp>
        <p:nvSpPr>
          <p:cNvPr id="3" name="Content Placeholder 2">
            <a:extLst>
              <a:ext uri="{FF2B5EF4-FFF2-40B4-BE49-F238E27FC236}">
                <a16:creationId xmlns:a16="http://schemas.microsoft.com/office/drawing/2014/main" id="{5F2A160C-EC1D-E147-B98E-EF3C64ABCAEF}"/>
              </a:ext>
            </a:extLst>
          </p:cNvPr>
          <p:cNvSpPr>
            <a:spLocks noGrp="1"/>
          </p:cNvSpPr>
          <p:nvPr>
            <p:ph idx="1"/>
          </p:nvPr>
        </p:nvSpPr>
        <p:spPr>
          <a:xfrm>
            <a:off x="198665" y="1124405"/>
            <a:ext cx="11707585" cy="5052558"/>
          </a:xfrm>
        </p:spPr>
        <p:txBody>
          <a:bodyPr vert="horz" lIns="91440" tIns="45720" rIns="91440" bIns="45720" rtlCol="0" anchor="t">
            <a:normAutofit/>
          </a:bodyPr>
          <a:lstStyle/>
          <a:p>
            <a:pPr marL="0" indent="0">
              <a:buNone/>
            </a:pPr>
            <a:endParaRPr lang="en-US"/>
          </a:p>
          <a:p>
            <a:pPr>
              <a:buFont typeface="+mj-lt"/>
              <a:buAutoNum type="arabicPeriod"/>
            </a:pPr>
            <a:r>
              <a:rPr lang="en-US">
                <a:latin typeface="Arial" panose="020B0604020202020204" pitchFamily="34" charset="0"/>
                <a:cs typeface="Arial" panose="020B0604020202020204" pitchFamily="34" charset="0"/>
              </a:rPr>
              <a:t>After interviews, successful applicants will be notified in writing by the school and will then be provided with detailed information by the RTO and notified of the next step in the process.</a:t>
            </a:r>
          </a:p>
          <a:p>
            <a:pPr marL="0" indent="0">
              <a:buNone/>
            </a:pPr>
            <a:endParaRPr lang="en-US">
              <a:solidFill>
                <a:schemeClr val="tx1">
                  <a:lumMod val="95000"/>
                  <a:lumOff val="5000"/>
                </a:schemeClr>
              </a:solidFill>
              <a:latin typeface="Arial"/>
              <a:cs typeface="Arial"/>
            </a:endParaRPr>
          </a:p>
          <a:p>
            <a:pPr lvl="1"/>
            <a:r>
              <a:rPr lang="en-US">
                <a:solidFill>
                  <a:schemeClr val="tx1">
                    <a:lumMod val="95000"/>
                    <a:lumOff val="5000"/>
                  </a:schemeClr>
                </a:solidFill>
                <a:latin typeface="Arial"/>
                <a:cs typeface="Arial"/>
              </a:rPr>
              <a:t>Applications for profile places are due by late </a:t>
            </a:r>
            <a:r>
              <a:rPr lang="en-US">
                <a:solidFill>
                  <a:srgbClr val="FF0000"/>
                </a:solidFill>
                <a:latin typeface="Arial"/>
                <a:cs typeface="Arial"/>
              </a:rPr>
              <a:t>August 2023</a:t>
            </a:r>
            <a:r>
              <a:rPr lang="en-US">
                <a:solidFill>
                  <a:schemeClr val="tx1"/>
                </a:solidFill>
                <a:latin typeface="Arial"/>
                <a:cs typeface="Arial"/>
              </a:rPr>
              <a:t> (TBC by TAFE)</a:t>
            </a:r>
            <a:r>
              <a:rPr lang="en-US">
                <a:solidFill>
                  <a:srgbClr val="FF0000"/>
                </a:solidFill>
                <a:latin typeface="Arial"/>
                <a:cs typeface="Arial"/>
              </a:rPr>
              <a:t>.</a:t>
            </a:r>
            <a:r>
              <a:rPr lang="en-US">
                <a:solidFill>
                  <a:schemeClr val="tx1">
                    <a:lumMod val="95000"/>
                    <a:lumOff val="5000"/>
                  </a:schemeClr>
                </a:solidFill>
                <a:latin typeface="Arial"/>
                <a:cs typeface="Arial"/>
              </a:rPr>
              <a:t> </a:t>
            </a:r>
            <a:endParaRPr lang="en-US">
              <a:solidFill>
                <a:schemeClr val="tx1">
                  <a:lumMod val="95000"/>
                  <a:lumOff val="5000"/>
                </a:schemeClr>
              </a:solidFill>
              <a:latin typeface="Arial" panose="020B0604020202020204" pitchFamily="34" charset="0"/>
              <a:cs typeface="Arial" panose="020B0604020202020204" pitchFamily="34" charset="0"/>
            </a:endParaRPr>
          </a:p>
          <a:p>
            <a:pPr lvl="2"/>
            <a:r>
              <a:rPr lang="en-US">
                <a:solidFill>
                  <a:schemeClr val="tx1">
                    <a:lumMod val="95000"/>
                    <a:lumOff val="5000"/>
                  </a:schemeClr>
                </a:solidFill>
                <a:latin typeface="Arial"/>
                <a:cs typeface="Arial"/>
              </a:rPr>
              <a:t>Submit a resume &amp; USI</a:t>
            </a:r>
          </a:p>
          <a:p>
            <a:pPr lvl="2"/>
            <a:r>
              <a:rPr lang="en-US">
                <a:solidFill>
                  <a:schemeClr val="tx1">
                    <a:lumMod val="95000"/>
                    <a:lumOff val="5000"/>
                  </a:schemeClr>
                </a:solidFill>
                <a:latin typeface="Arial"/>
                <a:cs typeface="Arial"/>
              </a:rPr>
              <a:t>Goal Statement - why you want to do the course</a:t>
            </a:r>
          </a:p>
          <a:p>
            <a:pPr lvl="2"/>
            <a:r>
              <a:rPr lang="en-US">
                <a:solidFill>
                  <a:schemeClr val="tx1">
                    <a:lumMod val="95000"/>
                    <a:lumOff val="5000"/>
                  </a:schemeClr>
                </a:solidFill>
                <a:latin typeface="Arial"/>
                <a:cs typeface="Arial"/>
              </a:rPr>
              <a:t>Semester 1 Report</a:t>
            </a:r>
          </a:p>
          <a:p>
            <a:pPr marL="914400" lvl="2" indent="0">
              <a:buNone/>
            </a:pPr>
            <a:endParaRPr lang="en-US">
              <a:latin typeface="Arial" panose="020B0604020202020204" pitchFamily="34" charset="0"/>
              <a:cs typeface="Arial" panose="020B0604020202020204" pitchFamily="34" charset="0"/>
            </a:endParaRPr>
          </a:p>
          <a:p>
            <a:pPr marL="457200" lvl="1" indent="0">
              <a:buNone/>
            </a:pPr>
            <a:endParaRPr lang="en-US" sz="300">
              <a:latin typeface="Arial" panose="020B0604020202020204" pitchFamily="34" charset="0"/>
              <a:cs typeface="Arial" panose="020B0604020202020204" pitchFamily="34" charset="0"/>
            </a:endParaRPr>
          </a:p>
          <a:p>
            <a:pPr marL="0" indent="0">
              <a:buNone/>
            </a:pPr>
            <a:r>
              <a:rPr lang="en-US">
                <a:latin typeface="Arial"/>
                <a:cs typeface="Arial"/>
              </a:rPr>
              <a:t>2. Students are notified directly by TAFE, usually in </a:t>
            </a:r>
            <a:r>
              <a:rPr lang="en-US" b="1">
                <a:latin typeface="Arial"/>
                <a:cs typeface="Arial"/>
              </a:rPr>
              <a:t>November</a:t>
            </a:r>
            <a:r>
              <a:rPr lang="en-US">
                <a:latin typeface="Arial"/>
                <a:cs typeface="Arial"/>
              </a:rPr>
              <a:t> if their application is successful</a:t>
            </a:r>
          </a:p>
          <a:p>
            <a:pPr marL="0" indent="0">
              <a:buNone/>
            </a:pPr>
            <a:endParaRPr lang="en-US"/>
          </a:p>
        </p:txBody>
      </p:sp>
    </p:spTree>
    <p:extLst>
      <p:ext uri="{BB962C8B-B14F-4D97-AF65-F5344CB8AC3E}">
        <p14:creationId xmlns:p14="http://schemas.microsoft.com/office/powerpoint/2010/main" val="1293858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CCEF0-D7DB-614B-ADB9-81279F41A3A9}"/>
              </a:ext>
            </a:extLst>
          </p:cNvPr>
          <p:cNvSpPr>
            <a:spLocks noGrp="1"/>
          </p:cNvSpPr>
          <p:nvPr>
            <p:ph type="title"/>
          </p:nvPr>
        </p:nvSpPr>
        <p:spPr>
          <a:xfrm>
            <a:off x="357188" y="171449"/>
            <a:ext cx="10996612" cy="1057275"/>
          </a:xfrm>
        </p:spPr>
        <p:txBody>
          <a:bodyPr/>
          <a:lstStyle/>
          <a:p>
            <a:r>
              <a:rPr lang="en-US">
                <a:latin typeface="Trebuchet MS"/>
              </a:rPr>
              <a:t>Vocational Directions Program (VDP)</a:t>
            </a:r>
          </a:p>
        </p:txBody>
      </p:sp>
      <p:sp>
        <p:nvSpPr>
          <p:cNvPr id="3" name="Content Placeholder 2">
            <a:extLst>
              <a:ext uri="{FF2B5EF4-FFF2-40B4-BE49-F238E27FC236}">
                <a16:creationId xmlns:a16="http://schemas.microsoft.com/office/drawing/2014/main" id="{534694C4-E40D-2B42-8E14-6A5540981854}"/>
              </a:ext>
            </a:extLst>
          </p:cNvPr>
          <p:cNvSpPr>
            <a:spLocks noGrp="1"/>
          </p:cNvSpPr>
          <p:nvPr>
            <p:ph idx="1"/>
          </p:nvPr>
        </p:nvSpPr>
        <p:spPr>
          <a:xfrm>
            <a:off x="287004" y="1228724"/>
            <a:ext cx="11671634" cy="5469607"/>
          </a:xfrm>
        </p:spPr>
        <p:txBody>
          <a:bodyPr vert="horz" lIns="91440" tIns="45720" rIns="91440" bIns="45720" rtlCol="0" anchor="t">
            <a:normAutofit/>
          </a:bodyPr>
          <a:lstStyle/>
          <a:p>
            <a:pPr>
              <a:buFont typeface="Wingdings" pitchFamily="2" charset="2"/>
              <a:buChar char="§"/>
            </a:pPr>
            <a:endParaRPr lang="en-US">
              <a:latin typeface="Trebuchet MS"/>
              <a:cs typeface="Arial"/>
            </a:endParaRPr>
          </a:p>
          <a:p>
            <a:pPr marL="457200" indent="-457200"/>
            <a:r>
              <a:rPr lang="en-US">
                <a:solidFill>
                  <a:schemeClr val="tx1">
                    <a:lumMod val="95000"/>
                    <a:lumOff val="5000"/>
                  </a:schemeClr>
                </a:solidFill>
                <a:latin typeface="Branding Semilight"/>
                <a:cs typeface="Arial"/>
              </a:rPr>
              <a:t>Students accepted into the program need to have submitted their TAFE application to the Manager of Directions by the </a:t>
            </a:r>
            <a:r>
              <a:rPr lang="en-US" u="sng">
                <a:solidFill>
                  <a:schemeClr val="tx1">
                    <a:lumMod val="95000"/>
                    <a:lumOff val="5000"/>
                  </a:schemeClr>
                </a:solidFill>
                <a:latin typeface="Branding Semilight"/>
                <a:cs typeface="Arial"/>
              </a:rPr>
              <a:t>end of August.</a:t>
            </a:r>
            <a:endParaRPr lang="en-US">
              <a:solidFill>
                <a:schemeClr val="tx1">
                  <a:lumMod val="95000"/>
                  <a:lumOff val="5000"/>
                </a:schemeClr>
              </a:solidFill>
              <a:latin typeface="Branding Semilight"/>
            </a:endParaRPr>
          </a:p>
          <a:p>
            <a:pPr marL="457200" indent="-457200"/>
            <a:endParaRPr lang="en-US" u="sng">
              <a:solidFill>
                <a:schemeClr val="tx1">
                  <a:lumMod val="95000"/>
                  <a:lumOff val="5000"/>
                </a:schemeClr>
              </a:solidFill>
              <a:latin typeface="Branding Semilight"/>
              <a:cs typeface="Arial"/>
            </a:endParaRPr>
          </a:p>
          <a:p>
            <a:pPr marL="457200" indent="-457200"/>
            <a:r>
              <a:rPr lang="en-US">
                <a:solidFill>
                  <a:schemeClr val="tx1">
                    <a:lumMod val="95000"/>
                    <a:lumOff val="5000"/>
                  </a:schemeClr>
                </a:solidFill>
                <a:latin typeface="Branding Semilight"/>
                <a:cs typeface="Arial"/>
              </a:rPr>
              <a:t>TAFE applications are then lodged by the College in September.</a:t>
            </a:r>
          </a:p>
          <a:p>
            <a:pPr marL="0" indent="0">
              <a:buNone/>
            </a:pPr>
            <a:endParaRPr lang="en-US" u="sng">
              <a:solidFill>
                <a:schemeClr val="tx1">
                  <a:lumMod val="95000"/>
                  <a:lumOff val="5000"/>
                </a:schemeClr>
              </a:solidFill>
              <a:latin typeface="Branding Semilight"/>
              <a:cs typeface="Arial"/>
            </a:endParaRPr>
          </a:p>
          <a:p>
            <a:pPr marL="457200" indent="-457200"/>
            <a:r>
              <a:rPr lang="en-US">
                <a:solidFill>
                  <a:schemeClr val="tx1">
                    <a:lumMod val="95000"/>
                    <a:lumOff val="5000"/>
                  </a:schemeClr>
                </a:solidFill>
                <a:latin typeface="Branding Semilight"/>
                <a:cs typeface="Arial"/>
              </a:rPr>
              <a:t>Dependent on student numbers (max 25 students per stream) it is possible for students to enter the VDP pathway in Year 11 and leave the program at the beginning of Year 12 (</a:t>
            </a:r>
            <a:r>
              <a:rPr lang="en-US" err="1">
                <a:solidFill>
                  <a:schemeClr val="tx1">
                    <a:lumMod val="95000"/>
                    <a:lumOff val="5000"/>
                  </a:schemeClr>
                </a:solidFill>
                <a:latin typeface="Branding Semilight"/>
                <a:cs typeface="Arial"/>
              </a:rPr>
              <a:t>eg</a:t>
            </a:r>
            <a:r>
              <a:rPr lang="en-US">
                <a:solidFill>
                  <a:schemeClr val="tx1">
                    <a:lumMod val="95000"/>
                    <a:lumOff val="5000"/>
                  </a:schemeClr>
                </a:solidFill>
                <a:latin typeface="Branding Semilight"/>
                <a:cs typeface="Arial"/>
              </a:rPr>
              <a:t>; to take up an apprenticeship).</a:t>
            </a:r>
          </a:p>
          <a:p>
            <a:pPr marL="0" indent="0">
              <a:buNone/>
            </a:pPr>
            <a:endParaRPr lang="en-AU" b="1">
              <a:latin typeface="Branding Semilight"/>
              <a:cs typeface="Arial" panose="020B0604020202020204" pitchFamily="34" charset="0"/>
            </a:endParaRPr>
          </a:p>
          <a:p>
            <a:pPr marL="0" indent="0">
              <a:buNone/>
            </a:pPr>
            <a:endParaRPr lang="en-US" b="1">
              <a:latin typeface="Arial" panose="020B0604020202020204" pitchFamily="34" charset="0"/>
              <a:cs typeface="Arial" panose="020B0604020202020204" pitchFamily="34" charset="0"/>
            </a:endParaRPr>
          </a:p>
          <a:p>
            <a:endParaRPr lang="en-US"/>
          </a:p>
        </p:txBody>
      </p:sp>
    </p:spTree>
    <p:extLst>
      <p:ext uri="{BB962C8B-B14F-4D97-AF65-F5344CB8AC3E}">
        <p14:creationId xmlns:p14="http://schemas.microsoft.com/office/powerpoint/2010/main" val="470932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356B4-2570-4442-A7AF-98547480C781}"/>
              </a:ext>
            </a:extLst>
          </p:cNvPr>
          <p:cNvSpPr>
            <a:spLocks noGrp="1"/>
          </p:cNvSpPr>
          <p:nvPr>
            <p:ph type="title"/>
          </p:nvPr>
        </p:nvSpPr>
        <p:spPr>
          <a:xfrm>
            <a:off x="350142" y="365125"/>
            <a:ext cx="11003658" cy="1040839"/>
          </a:xfrm>
        </p:spPr>
        <p:txBody>
          <a:bodyPr/>
          <a:lstStyle/>
          <a:p>
            <a:r>
              <a:rPr lang="en-US"/>
              <a:t>TAFE Courses</a:t>
            </a:r>
          </a:p>
        </p:txBody>
      </p:sp>
      <p:sp>
        <p:nvSpPr>
          <p:cNvPr id="3" name="Content Placeholder 2">
            <a:extLst>
              <a:ext uri="{FF2B5EF4-FFF2-40B4-BE49-F238E27FC236}">
                <a16:creationId xmlns:a16="http://schemas.microsoft.com/office/drawing/2014/main" id="{16CF042A-E728-4544-8343-63E5343E292E}"/>
              </a:ext>
            </a:extLst>
          </p:cNvPr>
          <p:cNvSpPr>
            <a:spLocks noGrp="1"/>
          </p:cNvSpPr>
          <p:nvPr>
            <p:ph idx="1"/>
          </p:nvPr>
        </p:nvSpPr>
        <p:spPr>
          <a:xfrm>
            <a:off x="292084" y="1208295"/>
            <a:ext cx="11061716" cy="4968668"/>
          </a:xfrm>
        </p:spPr>
        <p:txBody>
          <a:bodyPr vert="horz" lIns="91440" tIns="45720" rIns="91440" bIns="45720" rtlCol="0" anchor="t">
            <a:normAutofit/>
          </a:bodyPr>
          <a:lstStyle/>
          <a:p>
            <a:pPr marL="0" indent="0">
              <a:buNone/>
            </a:pPr>
            <a:endParaRPr lang="en-US"/>
          </a:p>
          <a:p>
            <a:pPr marL="114300" indent="-114300"/>
            <a:r>
              <a:rPr lang="en-US">
                <a:latin typeface="Branding Semilight"/>
              </a:rPr>
              <a:t> Students who apply and are accepted into TAFE will likely attend  </a:t>
            </a:r>
          </a:p>
          <a:p>
            <a:pPr marL="0" indent="0">
              <a:buNone/>
            </a:pPr>
            <a:r>
              <a:rPr lang="en-US">
                <a:latin typeface="Branding Semilight"/>
              </a:rPr>
              <a:t>  the South Metropolitan TAFE at either Rockingham or </a:t>
            </a:r>
          </a:p>
          <a:p>
            <a:pPr marL="0" indent="0">
              <a:buNone/>
            </a:pPr>
            <a:r>
              <a:rPr lang="en-US">
                <a:latin typeface="Branding Semilight"/>
              </a:rPr>
              <a:t>  Mandurah, however, some courses may be delivered at other sites.</a:t>
            </a:r>
            <a:endParaRPr lang="en-US"/>
          </a:p>
          <a:p>
            <a:pPr marL="0" indent="0">
              <a:buNone/>
            </a:pPr>
            <a:endParaRPr lang="en-US">
              <a:latin typeface="Branding Semilight"/>
            </a:endParaRPr>
          </a:p>
          <a:p>
            <a:r>
              <a:rPr lang="en-US">
                <a:latin typeface="Branding Semilight"/>
              </a:rPr>
              <a:t>Applications for TAFE are submitted by the College on behalf</a:t>
            </a:r>
          </a:p>
          <a:p>
            <a:pPr marL="0" indent="0">
              <a:buNone/>
            </a:pPr>
            <a:r>
              <a:rPr lang="en-US">
                <a:latin typeface="Branding Semilight"/>
              </a:rPr>
              <a:t>  of the student in Term 3.</a:t>
            </a:r>
          </a:p>
          <a:p>
            <a:pPr marL="0" indent="0">
              <a:buNone/>
            </a:pPr>
            <a:endParaRPr lang="en-US">
              <a:latin typeface="Branding Semilight"/>
            </a:endParaRPr>
          </a:p>
          <a:p>
            <a:pPr marL="457200" indent="-457200"/>
            <a:r>
              <a:rPr lang="en-US">
                <a:latin typeface="Branding Semilight"/>
              </a:rPr>
              <a:t>It is likely that TAFE offers will be communicated to students and the College in Term 4.</a:t>
            </a:r>
          </a:p>
        </p:txBody>
      </p:sp>
    </p:spTree>
    <p:extLst>
      <p:ext uri="{BB962C8B-B14F-4D97-AF65-F5344CB8AC3E}">
        <p14:creationId xmlns:p14="http://schemas.microsoft.com/office/powerpoint/2010/main" val="3017399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356B4-2570-4442-A7AF-98547480C781}"/>
              </a:ext>
            </a:extLst>
          </p:cNvPr>
          <p:cNvSpPr>
            <a:spLocks noGrp="1"/>
          </p:cNvSpPr>
          <p:nvPr>
            <p:ph type="title"/>
          </p:nvPr>
        </p:nvSpPr>
        <p:spPr>
          <a:xfrm>
            <a:off x="268482" y="153458"/>
            <a:ext cx="11085318" cy="948124"/>
          </a:xfrm>
        </p:spPr>
        <p:txBody>
          <a:bodyPr>
            <a:normAutofit/>
          </a:bodyPr>
          <a:lstStyle/>
          <a:p>
            <a:r>
              <a:rPr lang="en-US" sz="3600"/>
              <a:t>VETDSS Guide</a:t>
            </a:r>
            <a:endParaRPr lang="en-US"/>
          </a:p>
        </p:txBody>
      </p:sp>
      <p:sp>
        <p:nvSpPr>
          <p:cNvPr id="3" name="Content Placeholder 2">
            <a:extLst>
              <a:ext uri="{FF2B5EF4-FFF2-40B4-BE49-F238E27FC236}">
                <a16:creationId xmlns:a16="http://schemas.microsoft.com/office/drawing/2014/main" id="{16CF042A-E728-4544-8343-63E5343E292E}"/>
              </a:ext>
            </a:extLst>
          </p:cNvPr>
          <p:cNvSpPr>
            <a:spLocks noGrp="1"/>
          </p:cNvSpPr>
          <p:nvPr>
            <p:ph idx="1"/>
          </p:nvPr>
        </p:nvSpPr>
        <p:spPr>
          <a:xfrm>
            <a:off x="467883" y="1825625"/>
            <a:ext cx="10885917" cy="4351338"/>
          </a:xfrm>
        </p:spPr>
        <p:txBody>
          <a:bodyPr vert="horz" lIns="91440" tIns="45720" rIns="91440" bIns="45720" rtlCol="0" anchor="t">
            <a:normAutofit/>
          </a:bodyPr>
          <a:lstStyle/>
          <a:p>
            <a:endParaRPr lang="en-US"/>
          </a:p>
          <a:p>
            <a:endParaRPr lang="en-US"/>
          </a:p>
          <a:p>
            <a:endParaRPr lang="en-US"/>
          </a:p>
        </p:txBody>
      </p:sp>
      <p:pic>
        <p:nvPicPr>
          <p:cNvPr id="4" name="Picture 5">
            <a:extLst>
              <a:ext uri="{FF2B5EF4-FFF2-40B4-BE49-F238E27FC236}">
                <a16:creationId xmlns:a16="http://schemas.microsoft.com/office/drawing/2014/main" id="{F755C2DE-9701-B6DC-2D39-5D3CD36F5776}"/>
              </a:ext>
            </a:extLst>
          </p:cNvPr>
          <p:cNvPicPr>
            <a:picLocks noChangeAspect="1"/>
          </p:cNvPicPr>
          <p:nvPr/>
        </p:nvPicPr>
        <p:blipFill>
          <a:blip r:embed="rId2"/>
          <a:stretch>
            <a:fillRect/>
          </a:stretch>
        </p:blipFill>
        <p:spPr>
          <a:xfrm>
            <a:off x="649817" y="954280"/>
            <a:ext cx="3727450" cy="5224605"/>
          </a:xfrm>
          <a:prstGeom prst="rect">
            <a:avLst/>
          </a:prstGeom>
        </p:spPr>
      </p:pic>
      <p:sp>
        <p:nvSpPr>
          <p:cNvPr id="6" name="TextBox 5">
            <a:extLst>
              <a:ext uri="{FF2B5EF4-FFF2-40B4-BE49-F238E27FC236}">
                <a16:creationId xmlns:a16="http://schemas.microsoft.com/office/drawing/2014/main" id="{9468BB2C-CC38-B6A8-DD47-59B08F1BEA87}"/>
              </a:ext>
            </a:extLst>
          </p:cNvPr>
          <p:cNvSpPr txBox="1"/>
          <p:nvPr/>
        </p:nvSpPr>
        <p:spPr>
          <a:xfrm>
            <a:off x="4644159" y="1234813"/>
            <a:ext cx="7023346"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solidFill>
                  <a:schemeClr val="accent1">
                    <a:lumMod val="50000"/>
                  </a:schemeClr>
                </a:solidFill>
              </a:rPr>
              <a:t>VETDSS is a program delivered to school students as part of the Western Australian Certificate of Education (WACE) and is a component of the College's Vocational Directions Pathway. VETDSS courses allow students the opportunity to select Certificate courses that the College cannot offer on timetable.</a:t>
            </a:r>
          </a:p>
          <a:p>
            <a:endParaRPr lang="en-GB">
              <a:solidFill>
                <a:schemeClr val="accent1">
                  <a:lumMod val="50000"/>
                </a:schemeClr>
              </a:solidFill>
            </a:endParaRPr>
          </a:p>
          <a:p>
            <a:r>
              <a:rPr lang="en-GB">
                <a:solidFill>
                  <a:schemeClr val="accent1">
                    <a:lumMod val="50000"/>
                  </a:schemeClr>
                </a:solidFill>
                <a:ea typeface="+mn-lt"/>
                <a:cs typeface="+mn-lt"/>
              </a:rPr>
              <a:t>The VETDSS Guide contains information on the range of courses offered by South Metropolitan TAFE as Vocational Education and Training Delivered to Secondary Students (VETDSS) courses. Information such as delivery locations, costs and uniform requirements are included to assist schools, teachers, parents and students in making the best choices for each individual.</a:t>
            </a:r>
          </a:p>
          <a:p>
            <a:r>
              <a:rPr lang="en-GB">
                <a:solidFill>
                  <a:schemeClr val="accent1">
                    <a:lumMod val="50000"/>
                  </a:schemeClr>
                </a:solidFill>
              </a:rPr>
              <a:t>The VETDSS Guide is typically made available around June-July each year.</a:t>
            </a:r>
          </a:p>
          <a:p>
            <a:endParaRPr lang="en-GB">
              <a:solidFill>
                <a:schemeClr val="accent1">
                  <a:lumMod val="50000"/>
                </a:schemeClr>
              </a:solidFill>
            </a:endParaRPr>
          </a:p>
          <a:p>
            <a:r>
              <a:rPr lang="en-GB">
                <a:solidFill>
                  <a:schemeClr val="accent1">
                    <a:lumMod val="50000"/>
                  </a:schemeClr>
                </a:solidFill>
              </a:rPr>
              <a:t>As part of VDP, it is the responsibility of individual students and their families to apply directly for VETDSS courses – the College will assist with this process.</a:t>
            </a:r>
          </a:p>
        </p:txBody>
      </p:sp>
    </p:spTree>
    <p:extLst>
      <p:ext uri="{BB962C8B-B14F-4D97-AF65-F5344CB8AC3E}">
        <p14:creationId xmlns:p14="http://schemas.microsoft.com/office/powerpoint/2010/main" val="20289568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0747-E113-44DA-A651-CD386D87C5C0}"/>
              </a:ext>
            </a:extLst>
          </p:cNvPr>
          <p:cNvSpPr>
            <a:spLocks noGrp="1"/>
          </p:cNvSpPr>
          <p:nvPr>
            <p:ph type="title"/>
          </p:nvPr>
        </p:nvSpPr>
        <p:spPr>
          <a:xfrm>
            <a:off x="307474" y="66024"/>
            <a:ext cx="11046326" cy="1438366"/>
          </a:xfrm>
        </p:spPr>
        <p:txBody>
          <a:bodyPr/>
          <a:lstStyle/>
          <a:p>
            <a:r>
              <a:rPr lang="en-US" sz="4000"/>
              <a:t>Possible In-School Certificate Courses</a:t>
            </a:r>
            <a:r>
              <a:rPr lang="en-US"/>
              <a:t> </a:t>
            </a:r>
            <a:endParaRPr lang="en-GB" b="1">
              <a:solidFill>
                <a:schemeClr val="bg1">
                  <a:lumMod val="95000"/>
                </a:schemeClr>
              </a:solidFill>
            </a:endParaRPr>
          </a:p>
        </p:txBody>
      </p:sp>
      <p:sp>
        <p:nvSpPr>
          <p:cNvPr id="3" name="Content Placeholder 2">
            <a:extLst>
              <a:ext uri="{FF2B5EF4-FFF2-40B4-BE49-F238E27FC236}">
                <a16:creationId xmlns:a16="http://schemas.microsoft.com/office/drawing/2014/main" id="{86B7E9C3-46FB-45A8-B33D-9E346C30E0BC}"/>
              </a:ext>
            </a:extLst>
          </p:cNvPr>
          <p:cNvSpPr>
            <a:spLocks noGrp="1"/>
          </p:cNvSpPr>
          <p:nvPr>
            <p:ph idx="1"/>
          </p:nvPr>
        </p:nvSpPr>
        <p:spPr>
          <a:xfrm>
            <a:off x="292282" y="1137351"/>
            <a:ext cx="11588508" cy="4942896"/>
          </a:xfrm>
        </p:spPr>
        <p:txBody>
          <a:bodyPr vert="horz" lIns="91440" tIns="45720" rIns="91440" bIns="45720" rtlCol="0" anchor="t">
            <a:normAutofit fontScale="92500" lnSpcReduction="10000"/>
          </a:bodyPr>
          <a:lstStyle/>
          <a:p>
            <a:pPr marL="0" indent="0">
              <a:buNone/>
            </a:pPr>
            <a:endParaRPr lang="en-AU" sz="2700">
              <a:latin typeface="Arial"/>
              <a:cs typeface="Arial"/>
            </a:endParaRPr>
          </a:p>
          <a:p>
            <a:pPr marL="0" indent="0">
              <a:buNone/>
            </a:pPr>
            <a:endParaRPr lang="en-AU" sz="2700">
              <a:latin typeface="Arial"/>
              <a:cs typeface="Arial"/>
            </a:endParaRPr>
          </a:p>
          <a:p>
            <a:pPr marL="457200" indent="-457200"/>
            <a:r>
              <a:rPr lang="en-AU" sz="2700">
                <a:latin typeface="Arial"/>
                <a:cs typeface="Arial"/>
              </a:rPr>
              <a:t>The College is currently reviewing what Certificate courses will be available for selection by our students in Senior School and what can be provided in partnership with our Registered Training Organisations.</a:t>
            </a:r>
          </a:p>
          <a:p>
            <a:pPr marL="457200" indent="-457200"/>
            <a:endParaRPr lang="en-AU" sz="2700">
              <a:latin typeface="Arial"/>
              <a:cs typeface="Arial"/>
            </a:endParaRPr>
          </a:p>
          <a:p>
            <a:pPr marL="457200" indent="-457200"/>
            <a:r>
              <a:rPr lang="en-AU" sz="2700">
                <a:latin typeface="Arial"/>
                <a:cs typeface="Arial"/>
              </a:rPr>
              <a:t>The College currently offers a Cert II in Hospitality, a Cert II in Music Industry, Cert II in Community Services and a Cert III Sport &amp; Recreation and are looking at offering a Cert II Engineering Pathways in 2024.</a:t>
            </a:r>
          </a:p>
          <a:p>
            <a:pPr marL="0" indent="0">
              <a:buNone/>
            </a:pPr>
            <a:endParaRPr lang="en-AU" sz="2700">
              <a:latin typeface="Arial"/>
              <a:cs typeface="Arial"/>
            </a:endParaRPr>
          </a:p>
          <a:p>
            <a:pPr marL="457200" indent="-457200"/>
            <a:r>
              <a:rPr lang="en-AU" sz="2700">
                <a:latin typeface="Arial"/>
                <a:cs typeface="Arial"/>
              </a:rPr>
              <a:t>The full suite of Certificate courses and a description of each course will be included in the CLC Senior School Handbook.</a:t>
            </a:r>
          </a:p>
        </p:txBody>
      </p:sp>
    </p:spTree>
    <p:extLst>
      <p:ext uri="{BB962C8B-B14F-4D97-AF65-F5344CB8AC3E}">
        <p14:creationId xmlns:p14="http://schemas.microsoft.com/office/powerpoint/2010/main" val="7683970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21E124-2E6B-1F40-A8A2-F1EA6E15FCAD}"/>
              </a:ext>
            </a:extLst>
          </p:cNvPr>
          <p:cNvSpPr>
            <a:spLocks noGrp="1"/>
          </p:cNvSpPr>
          <p:nvPr>
            <p:ph idx="1"/>
          </p:nvPr>
        </p:nvSpPr>
        <p:spPr>
          <a:xfrm>
            <a:off x="298183" y="1136196"/>
            <a:ext cx="11542164" cy="4939167"/>
          </a:xfrm>
        </p:spPr>
        <p:txBody>
          <a:bodyPr vert="horz" lIns="91440" tIns="45720" rIns="91440" bIns="45720" rtlCol="0" anchor="t">
            <a:noAutofit/>
          </a:bodyPr>
          <a:lstStyle/>
          <a:p>
            <a:endParaRPr lang="en-AU" sz="3000">
              <a:latin typeface="Trebuchet MS"/>
            </a:endParaRPr>
          </a:p>
          <a:p>
            <a:endParaRPr lang="en-US">
              <a:latin typeface="Trebuchet MS"/>
            </a:endParaRPr>
          </a:p>
        </p:txBody>
      </p:sp>
      <p:sp>
        <p:nvSpPr>
          <p:cNvPr id="4" name="TextBox 3">
            <a:extLst>
              <a:ext uri="{FF2B5EF4-FFF2-40B4-BE49-F238E27FC236}">
                <a16:creationId xmlns:a16="http://schemas.microsoft.com/office/drawing/2014/main" id="{F43A2684-1339-4720-B68C-034D1D724ACF}"/>
              </a:ext>
            </a:extLst>
          </p:cNvPr>
          <p:cNvSpPr txBox="1"/>
          <p:nvPr/>
        </p:nvSpPr>
        <p:spPr>
          <a:xfrm>
            <a:off x="1952172" y="2242458"/>
            <a:ext cx="8229599"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GB" sz="4000">
              <a:latin typeface="Trebuchet MS"/>
            </a:endParaRPr>
          </a:p>
        </p:txBody>
      </p:sp>
      <p:sp>
        <p:nvSpPr>
          <p:cNvPr id="5" name="TextBox 4">
            <a:extLst>
              <a:ext uri="{FF2B5EF4-FFF2-40B4-BE49-F238E27FC236}">
                <a16:creationId xmlns:a16="http://schemas.microsoft.com/office/drawing/2014/main" id="{A3AF96FA-35FE-4779-A8A5-28AE96126BE1}"/>
              </a:ext>
            </a:extLst>
          </p:cNvPr>
          <p:cNvSpPr txBox="1"/>
          <p:nvPr/>
        </p:nvSpPr>
        <p:spPr>
          <a:xfrm>
            <a:off x="208190" y="2428875"/>
            <a:ext cx="11763827"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600">
                <a:latin typeface="Trebuchet MS"/>
              </a:rPr>
              <a:t>       </a:t>
            </a:r>
            <a:r>
              <a:rPr lang="en-GB" sz="4000">
                <a:latin typeface="Trebuchet MS"/>
              </a:rPr>
              <a:t>Time-line: Year 11 Course Selection  </a:t>
            </a:r>
            <a:endParaRPr lang="en-US"/>
          </a:p>
          <a:p>
            <a:endParaRPr lang="en-GB" sz="3600">
              <a:latin typeface="Trebuchet MS"/>
            </a:endParaRPr>
          </a:p>
        </p:txBody>
      </p:sp>
    </p:spTree>
    <p:extLst>
      <p:ext uri="{BB962C8B-B14F-4D97-AF65-F5344CB8AC3E}">
        <p14:creationId xmlns:p14="http://schemas.microsoft.com/office/powerpoint/2010/main" val="20034648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461DA-0FEA-4740-AA4C-7B99A71A7348}"/>
              </a:ext>
            </a:extLst>
          </p:cNvPr>
          <p:cNvSpPr>
            <a:spLocks noGrp="1"/>
          </p:cNvSpPr>
          <p:nvPr>
            <p:ph type="title"/>
          </p:nvPr>
        </p:nvSpPr>
        <p:spPr>
          <a:xfrm>
            <a:off x="286989" y="260263"/>
            <a:ext cx="10486572" cy="933678"/>
          </a:xfrm>
        </p:spPr>
        <p:txBody>
          <a:bodyPr/>
          <a:lstStyle/>
          <a:p>
            <a:r>
              <a:rPr lang="en-US">
                <a:solidFill>
                  <a:srgbClr val="FF0000"/>
                </a:solidFill>
                <a:ea typeface="+mj-lt"/>
                <a:cs typeface="+mj-lt"/>
              </a:rPr>
              <a:t>Course Selection Timeline </a:t>
            </a:r>
            <a:endParaRPr lang="en-GB">
              <a:solidFill>
                <a:srgbClr val="FF0000"/>
              </a:solidFill>
              <a:ea typeface="+mj-lt"/>
              <a:cs typeface="+mj-lt"/>
            </a:endParaRPr>
          </a:p>
        </p:txBody>
      </p:sp>
      <p:graphicFrame>
        <p:nvGraphicFramePr>
          <p:cNvPr id="7" name="Table 6">
            <a:extLst>
              <a:ext uri="{FF2B5EF4-FFF2-40B4-BE49-F238E27FC236}">
                <a16:creationId xmlns:a16="http://schemas.microsoft.com/office/drawing/2014/main" id="{F299A078-856A-42B6-A24F-128B9B3E2EEA}"/>
              </a:ext>
            </a:extLst>
          </p:cNvPr>
          <p:cNvGraphicFramePr>
            <a:graphicFrameLocks noGrp="1"/>
          </p:cNvGraphicFramePr>
          <p:nvPr>
            <p:extLst>
              <p:ext uri="{D42A27DB-BD31-4B8C-83A1-F6EECF244321}">
                <p14:modId xmlns:p14="http://schemas.microsoft.com/office/powerpoint/2010/main" val="2050286503"/>
              </p:ext>
            </p:extLst>
          </p:nvPr>
        </p:nvGraphicFramePr>
        <p:xfrm>
          <a:off x="409575" y="1219200"/>
          <a:ext cx="10801345" cy="5019799"/>
        </p:xfrm>
        <a:graphic>
          <a:graphicData uri="http://schemas.openxmlformats.org/drawingml/2006/table">
            <a:tbl>
              <a:tblPr firstRow="1" firstCol="1" bandRow="1">
                <a:tableStyleId>{5C22544A-7EE6-4342-B048-85BDC9FD1C3A}</a:tableStyleId>
              </a:tblPr>
              <a:tblGrid>
                <a:gridCol w="4007801">
                  <a:extLst>
                    <a:ext uri="{9D8B030D-6E8A-4147-A177-3AD203B41FA5}">
                      <a16:colId xmlns:a16="http://schemas.microsoft.com/office/drawing/2014/main" val="3425985230"/>
                    </a:ext>
                  </a:extLst>
                </a:gridCol>
                <a:gridCol w="6793544">
                  <a:extLst>
                    <a:ext uri="{9D8B030D-6E8A-4147-A177-3AD203B41FA5}">
                      <a16:colId xmlns:a16="http://schemas.microsoft.com/office/drawing/2014/main" val="2004178497"/>
                    </a:ext>
                  </a:extLst>
                </a:gridCol>
              </a:tblGrid>
              <a:tr h="296020">
                <a:tc gridSpan="2">
                  <a:txBody>
                    <a:bodyPr/>
                    <a:lstStyle/>
                    <a:p>
                      <a:pPr>
                        <a:spcAft>
                          <a:spcPts val="0"/>
                        </a:spcAft>
                      </a:pPr>
                      <a:r>
                        <a:rPr lang="en-GB" sz="1600" dirty="0">
                          <a:effectLst/>
                        </a:rPr>
                        <a:t>Term 1</a:t>
                      </a:r>
                      <a:endParaRPr lang="en-GB" dirty="0">
                        <a:effectLst/>
                      </a:endParaRPr>
                    </a:p>
                  </a:txBody>
                  <a:tcPr marL="68580" marR="68580" marT="0" marB="0" anchor="ctr"/>
                </a:tc>
                <a:tc hMerge="1">
                  <a:txBody>
                    <a:bodyPr/>
                    <a:lstStyle/>
                    <a:p>
                      <a:endParaRPr lang="en-GB"/>
                    </a:p>
                  </a:txBody>
                  <a:tcPr/>
                </a:tc>
                <a:extLst>
                  <a:ext uri="{0D108BD9-81ED-4DB2-BD59-A6C34878D82A}">
                    <a16:rowId xmlns:a16="http://schemas.microsoft.com/office/drawing/2014/main" val="968269577"/>
                  </a:ext>
                </a:extLst>
              </a:tr>
              <a:tr h="338309">
                <a:tc>
                  <a:txBody>
                    <a:bodyPr/>
                    <a:lstStyle/>
                    <a:p>
                      <a:pPr>
                        <a:spcAft>
                          <a:spcPts val="0"/>
                        </a:spcAft>
                      </a:pPr>
                      <a:r>
                        <a:rPr lang="en-GB" sz="1200" b="0" dirty="0">
                          <a:solidFill>
                            <a:schemeClr val="tx1"/>
                          </a:solidFill>
                          <a:effectLst/>
                        </a:rPr>
                        <a:t>Wk1</a:t>
                      </a:r>
                      <a:endParaRPr lang="en-GB" b="0" dirty="0">
                        <a:solidFill>
                          <a:schemeClr val="tx1"/>
                        </a:solidFill>
                        <a:effectLst/>
                      </a:endParaRPr>
                    </a:p>
                  </a:txBody>
                  <a:tcPr marL="68580" marR="68580" marT="0" marB="0" anchor="ctr">
                    <a:solidFill>
                      <a:schemeClr val="accent1">
                        <a:lumMod val="20000"/>
                        <a:lumOff val="80000"/>
                      </a:schemeClr>
                    </a:solidFill>
                  </a:tcPr>
                </a:tc>
                <a:tc>
                  <a:txBody>
                    <a:bodyPr/>
                    <a:lstStyle/>
                    <a:p>
                      <a:pPr>
                        <a:spcAft>
                          <a:spcPts val="0"/>
                        </a:spcAft>
                      </a:pPr>
                      <a:r>
                        <a:rPr lang="en-GB" sz="1200" dirty="0">
                          <a:effectLst/>
                        </a:rPr>
                        <a:t>Pathway &amp; Course Survey Conducted</a:t>
                      </a:r>
                      <a:endParaRPr lang="en-GB" dirty="0">
                        <a:effectLst/>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2232328000"/>
                  </a:ext>
                </a:extLst>
              </a:tr>
              <a:tr h="352405">
                <a:tc>
                  <a:txBody>
                    <a:bodyPr/>
                    <a:lstStyle/>
                    <a:p>
                      <a:pPr>
                        <a:spcAft>
                          <a:spcPts val="0"/>
                        </a:spcAft>
                      </a:pPr>
                      <a:r>
                        <a:rPr lang="en-GB" sz="1200" b="0" dirty="0">
                          <a:solidFill>
                            <a:schemeClr val="tx1"/>
                          </a:solidFill>
                          <a:effectLst/>
                        </a:rPr>
                        <a:t>Wk1: </a:t>
                      </a:r>
                      <a:r>
                        <a:rPr lang="en-GB" sz="1200" b="0" i="0" u="none" strike="noStrike" noProof="0" dirty="0">
                          <a:solidFill>
                            <a:schemeClr val="tx1"/>
                          </a:solidFill>
                          <a:effectLst/>
                          <a:latin typeface="Branding Semilight"/>
                        </a:rPr>
                        <a:t>1st</a:t>
                      </a:r>
                      <a:r>
                        <a:rPr lang="en-GB" sz="1200" b="0" dirty="0">
                          <a:solidFill>
                            <a:schemeClr val="tx1"/>
                          </a:solidFill>
                          <a:effectLst/>
                        </a:rPr>
                        <a:t> February</a:t>
                      </a:r>
                    </a:p>
                  </a:txBody>
                  <a:tcPr marL="68580" marR="68580" marT="0" marB="0" anchor="ctr">
                    <a:solidFill>
                      <a:schemeClr val="accent1">
                        <a:lumMod val="20000"/>
                        <a:lumOff val="80000"/>
                      </a:schemeClr>
                    </a:solidFill>
                  </a:tcPr>
                </a:tc>
                <a:tc>
                  <a:txBody>
                    <a:bodyPr/>
                    <a:lstStyle/>
                    <a:p>
                      <a:pPr>
                        <a:spcAft>
                          <a:spcPts val="0"/>
                        </a:spcAft>
                      </a:pPr>
                      <a:r>
                        <a:rPr lang="en-GB" sz="1200" dirty="0">
                          <a:solidFill>
                            <a:schemeClr val="tx1"/>
                          </a:solidFill>
                          <a:effectLst/>
                        </a:rPr>
                        <a:t>Yr10 Senior School Workshop</a:t>
                      </a:r>
                      <a:endParaRPr lang="en-GB" dirty="0">
                        <a:solidFill>
                          <a:schemeClr val="tx1"/>
                        </a:solidFill>
                        <a:effectLst/>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2538931160"/>
                  </a:ext>
                </a:extLst>
              </a:tr>
              <a:tr h="338309">
                <a:tc>
                  <a:txBody>
                    <a:bodyPr/>
                    <a:lstStyle/>
                    <a:p>
                      <a:pPr>
                        <a:spcAft>
                          <a:spcPts val="0"/>
                        </a:spcAft>
                      </a:pPr>
                      <a:r>
                        <a:rPr lang="en-GB" sz="1200" b="0" dirty="0">
                          <a:solidFill>
                            <a:schemeClr val="tx1"/>
                          </a:solidFill>
                          <a:effectLst/>
                        </a:rPr>
                        <a:t>Wk4+: 23</a:t>
                      </a:r>
                      <a:r>
                        <a:rPr lang="en-GB" sz="1200" b="0" baseline="30000" dirty="0">
                          <a:solidFill>
                            <a:schemeClr val="tx1"/>
                          </a:solidFill>
                          <a:effectLst/>
                        </a:rPr>
                        <a:t>rd</a:t>
                      </a:r>
                      <a:r>
                        <a:rPr lang="en-GB" sz="1200" b="0" dirty="0">
                          <a:solidFill>
                            <a:schemeClr val="tx1"/>
                          </a:solidFill>
                          <a:effectLst/>
                        </a:rPr>
                        <a:t> February onwards</a:t>
                      </a:r>
                      <a:endParaRPr lang="en-GB" b="0" dirty="0">
                        <a:solidFill>
                          <a:schemeClr val="tx1"/>
                        </a:solidFill>
                        <a:effectLst/>
                      </a:endParaRPr>
                    </a:p>
                  </a:txBody>
                  <a:tcPr marL="68580" marR="68580" marT="0" marB="0" anchor="ctr">
                    <a:solidFill>
                      <a:schemeClr val="accent1">
                        <a:lumMod val="20000"/>
                        <a:lumOff val="80000"/>
                      </a:schemeClr>
                    </a:solidFill>
                  </a:tcPr>
                </a:tc>
                <a:tc>
                  <a:txBody>
                    <a:bodyPr/>
                    <a:lstStyle/>
                    <a:p>
                      <a:pPr>
                        <a:spcAft>
                          <a:spcPts val="0"/>
                        </a:spcAft>
                      </a:pPr>
                      <a:r>
                        <a:rPr lang="en-GB" sz="1200" b="0" dirty="0">
                          <a:solidFill>
                            <a:schemeClr val="tx1"/>
                          </a:solidFill>
                          <a:effectLst/>
                        </a:rPr>
                        <a:t>CLC Yr10 Snr School WACE Presentation (online)</a:t>
                      </a:r>
                      <a:endParaRPr lang="en-GB" b="0" dirty="0">
                        <a:solidFill>
                          <a:schemeClr val="tx1"/>
                        </a:solidFill>
                        <a:effectLst/>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3039519668"/>
                  </a:ext>
                </a:extLst>
              </a:tr>
              <a:tr h="296020">
                <a:tc gridSpan="2">
                  <a:txBody>
                    <a:bodyPr/>
                    <a:lstStyle/>
                    <a:p>
                      <a:pPr>
                        <a:spcAft>
                          <a:spcPts val="0"/>
                        </a:spcAft>
                      </a:pPr>
                      <a:r>
                        <a:rPr lang="en-GB" sz="1600" dirty="0">
                          <a:effectLst/>
                        </a:rPr>
                        <a:t>Term 2</a:t>
                      </a:r>
                      <a:endParaRPr lang="en-GB" dirty="0">
                        <a:effectLst/>
                      </a:endParaRPr>
                    </a:p>
                  </a:txBody>
                  <a:tcPr marL="68580" marR="68580" marT="0" marB="0" anchor="ctr"/>
                </a:tc>
                <a:tc hMerge="1">
                  <a:txBody>
                    <a:bodyPr/>
                    <a:lstStyle/>
                    <a:p>
                      <a:endParaRPr lang="en-GB"/>
                    </a:p>
                  </a:txBody>
                  <a:tcPr/>
                </a:tc>
                <a:extLst>
                  <a:ext uri="{0D108BD9-81ED-4DB2-BD59-A6C34878D82A}">
                    <a16:rowId xmlns:a16="http://schemas.microsoft.com/office/drawing/2014/main" val="2755952547"/>
                  </a:ext>
                </a:extLst>
              </a:tr>
              <a:tr h="338309">
                <a:tc>
                  <a:txBody>
                    <a:bodyPr/>
                    <a:lstStyle/>
                    <a:p>
                      <a:pPr lvl="0">
                        <a:spcAft>
                          <a:spcPts val="0"/>
                        </a:spcAft>
                        <a:buNone/>
                      </a:pPr>
                      <a:r>
                        <a:rPr lang="en-GB" sz="1200" b="0" i="0" u="none" strike="noStrike" noProof="0" dirty="0">
                          <a:solidFill>
                            <a:schemeClr val="tx1"/>
                          </a:solidFill>
                          <a:effectLst/>
                          <a:latin typeface="Branding Semilight"/>
                        </a:rPr>
                        <a:t>Wk5: 22</a:t>
                      </a:r>
                      <a:r>
                        <a:rPr lang="en-GB" sz="800" b="0" i="0" u="none" strike="noStrike" baseline="30000" noProof="0" dirty="0">
                          <a:solidFill>
                            <a:schemeClr val="tx1"/>
                          </a:solidFill>
                          <a:effectLst/>
                          <a:latin typeface="Branding Semilight"/>
                        </a:rPr>
                        <a:t>rd</a:t>
                      </a:r>
                      <a:r>
                        <a:rPr lang="en-GB" sz="1200" b="0" i="0" u="none" strike="noStrike" noProof="0" dirty="0">
                          <a:solidFill>
                            <a:schemeClr val="tx1"/>
                          </a:solidFill>
                          <a:effectLst/>
                          <a:latin typeface="Branding Semilight"/>
                        </a:rPr>
                        <a:t> – 26</a:t>
                      </a:r>
                      <a:r>
                        <a:rPr lang="en-GB" sz="800" b="0" i="0" u="none" strike="noStrike" baseline="30000" noProof="0" dirty="0">
                          <a:solidFill>
                            <a:schemeClr val="tx1"/>
                          </a:solidFill>
                          <a:effectLst/>
                          <a:latin typeface="Branding Semilight"/>
                        </a:rPr>
                        <a:t>th</a:t>
                      </a:r>
                      <a:r>
                        <a:rPr lang="en-GB" sz="1200" b="0" i="0" u="none" strike="noStrike" noProof="0" dirty="0">
                          <a:solidFill>
                            <a:schemeClr val="tx1"/>
                          </a:solidFill>
                          <a:effectLst/>
                          <a:latin typeface="Branding Semilight"/>
                        </a:rPr>
                        <a:t> May</a:t>
                      </a:r>
                      <a:endParaRPr lang="en-US" dirty="0"/>
                    </a:p>
                  </a:txBody>
                  <a:tcPr marL="68580" marR="68580" marT="0" marB="0" anchor="ctr">
                    <a:solidFill>
                      <a:schemeClr val="accent1">
                        <a:lumMod val="20000"/>
                        <a:lumOff val="80000"/>
                      </a:schemeClr>
                    </a:solidFill>
                  </a:tcPr>
                </a:tc>
                <a:tc>
                  <a:txBody>
                    <a:bodyPr/>
                    <a:lstStyle/>
                    <a:p>
                      <a:pPr lvl="0" algn="l">
                        <a:lnSpc>
                          <a:spcPct val="100000"/>
                        </a:lnSpc>
                        <a:spcBef>
                          <a:spcPts val="0"/>
                        </a:spcBef>
                        <a:spcAft>
                          <a:spcPts val="0"/>
                        </a:spcAft>
                        <a:buNone/>
                      </a:pPr>
                      <a:r>
                        <a:rPr lang="en-GB" sz="1200" b="0" i="0" u="none" strike="noStrike" noProof="0" dirty="0">
                          <a:solidFill>
                            <a:schemeClr val="tx1"/>
                          </a:solidFill>
                          <a:effectLst/>
                          <a:latin typeface="Branding Semilight"/>
                        </a:rPr>
                        <a:t>Yr10 Exams: results may inform pathway/courses</a:t>
                      </a:r>
                      <a:endParaRPr lang="en-GB" sz="1200" b="0" i="0" u="none" strike="noStrike" noProof="0" dirty="0">
                        <a:solidFill>
                          <a:srgbClr val="000000"/>
                        </a:solidFill>
                        <a:effectLst/>
                        <a:latin typeface="Branding Semilight"/>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3967830952"/>
                  </a:ext>
                </a:extLst>
              </a:tr>
              <a:tr h="352405">
                <a:tc>
                  <a:txBody>
                    <a:bodyPr/>
                    <a:lstStyle/>
                    <a:p>
                      <a:pPr>
                        <a:spcAft>
                          <a:spcPts val="0"/>
                        </a:spcAft>
                      </a:pPr>
                      <a:r>
                        <a:rPr lang="en-GB" sz="1200" b="0" dirty="0">
                          <a:solidFill>
                            <a:schemeClr val="tx1"/>
                          </a:solidFill>
                          <a:effectLst/>
                        </a:rPr>
                        <a:t>Wk5 (TBC)</a:t>
                      </a:r>
                    </a:p>
                  </a:txBody>
                  <a:tcPr marL="68580" marR="68580" marT="0" marB="0" anchor="ctr">
                    <a:solidFill>
                      <a:schemeClr val="accent1">
                        <a:lumMod val="20000"/>
                        <a:lumOff val="80000"/>
                      </a:schemeClr>
                    </a:solidFill>
                  </a:tcPr>
                </a:tc>
                <a:tc>
                  <a:txBody>
                    <a:bodyPr/>
                    <a:lstStyle/>
                    <a:p>
                      <a:pPr lvl="0" algn="l">
                        <a:lnSpc>
                          <a:spcPct val="100000"/>
                        </a:lnSpc>
                        <a:spcBef>
                          <a:spcPts val="0"/>
                        </a:spcBef>
                        <a:spcAft>
                          <a:spcPts val="0"/>
                        </a:spcAft>
                        <a:buNone/>
                      </a:pPr>
                      <a:r>
                        <a:rPr lang="en-GB" sz="1200" b="0" i="0" u="none" strike="noStrike" noProof="0" dirty="0">
                          <a:solidFill>
                            <a:schemeClr val="tx1"/>
                          </a:solidFill>
                          <a:effectLst/>
                          <a:latin typeface="Branding Semilight"/>
                        </a:rPr>
                        <a:t>Senior Handbooks handed to Yr10 students</a:t>
                      </a:r>
                      <a:endParaRPr lang="en-GB" sz="1200" b="0" i="0" u="none" strike="noStrike" noProof="0" dirty="0">
                        <a:solidFill>
                          <a:srgbClr val="000000"/>
                        </a:solidFill>
                        <a:effectLst/>
                        <a:latin typeface="Branding Semilight"/>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4022295861"/>
                  </a:ext>
                </a:extLst>
              </a:tr>
              <a:tr h="352405">
                <a:tc>
                  <a:txBody>
                    <a:bodyPr/>
                    <a:lstStyle/>
                    <a:p>
                      <a:pPr lvl="0">
                        <a:spcAft>
                          <a:spcPts val="0"/>
                        </a:spcAft>
                        <a:buNone/>
                      </a:pPr>
                      <a:r>
                        <a:rPr lang="en-GB" sz="1200" b="0" dirty="0">
                          <a:solidFill>
                            <a:schemeClr val="tx1"/>
                          </a:solidFill>
                          <a:effectLst/>
                        </a:rPr>
                        <a:t>Wk7: Wednesday 7th June</a:t>
                      </a:r>
                    </a:p>
                  </a:txBody>
                  <a:tcPr marL="68580" marR="68580" marT="0" marB="0" anchor="ctr">
                    <a:solidFill>
                      <a:schemeClr val="accent1">
                        <a:lumMod val="20000"/>
                        <a:lumOff val="80000"/>
                      </a:schemeClr>
                    </a:solidFill>
                  </a:tcPr>
                </a:tc>
                <a:tc>
                  <a:txBody>
                    <a:bodyPr/>
                    <a:lstStyle/>
                    <a:p>
                      <a:pPr lvl="0">
                        <a:spcAft>
                          <a:spcPts val="0"/>
                        </a:spcAft>
                        <a:buNone/>
                      </a:pPr>
                      <a:r>
                        <a:rPr lang="en-GB" sz="1200" dirty="0">
                          <a:solidFill>
                            <a:schemeClr val="tx1"/>
                          </a:solidFill>
                          <a:effectLst/>
                        </a:rPr>
                        <a:t>Yr10 Senior School Pathway Workshops (students only)</a:t>
                      </a:r>
                    </a:p>
                  </a:txBody>
                  <a:tcPr marL="68580" marR="68580" marT="0" marB="0" anchor="ctr">
                    <a:solidFill>
                      <a:schemeClr val="accent1">
                        <a:lumMod val="20000"/>
                        <a:lumOff val="80000"/>
                      </a:schemeClr>
                    </a:solidFill>
                  </a:tcPr>
                </a:tc>
                <a:extLst>
                  <a:ext uri="{0D108BD9-81ED-4DB2-BD59-A6C34878D82A}">
                    <a16:rowId xmlns:a16="http://schemas.microsoft.com/office/drawing/2014/main" val="2757263921"/>
                  </a:ext>
                </a:extLst>
              </a:tr>
              <a:tr h="338309">
                <a:tc>
                  <a:txBody>
                    <a:bodyPr/>
                    <a:lstStyle/>
                    <a:p>
                      <a:pPr>
                        <a:spcAft>
                          <a:spcPts val="0"/>
                        </a:spcAft>
                      </a:pPr>
                      <a:r>
                        <a:rPr lang="en-GB" sz="1200" b="0" dirty="0">
                          <a:solidFill>
                            <a:schemeClr val="tx1"/>
                          </a:solidFill>
                          <a:effectLst/>
                        </a:rPr>
                        <a:t>Wk8-10: 12th June – 16</a:t>
                      </a:r>
                      <a:r>
                        <a:rPr lang="en-GB" sz="1200" b="0" baseline="30000" dirty="0">
                          <a:solidFill>
                            <a:schemeClr val="tx1"/>
                          </a:solidFill>
                          <a:effectLst/>
                        </a:rPr>
                        <a:t>th</a:t>
                      </a:r>
                      <a:r>
                        <a:rPr lang="en-GB" sz="1200" b="0" dirty="0">
                          <a:solidFill>
                            <a:schemeClr val="tx1"/>
                          </a:solidFill>
                          <a:effectLst/>
                        </a:rPr>
                        <a:t> June</a:t>
                      </a:r>
                      <a:endParaRPr lang="en-GB" b="0" dirty="0">
                        <a:solidFill>
                          <a:schemeClr val="tx1"/>
                        </a:solidFill>
                        <a:effectLst/>
                      </a:endParaRPr>
                    </a:p>
                  </a:txBody>
                  <a:tcPr marL="68580" marR="68580" marT="0" marB="0" anchor="ctr">
                    <a:solidFill>
                      <a:schemeClr val="accent1">
                        <a:lumMod val="20000"/>
                        <a:lumOff val="80000"/>
                      </a:schemeClr>
                    </a:solidFill>
                  </a:tcPr>
                </a:tc>
                <a:tc>
                  <a:txBody>
                    <a:bodyPr/>
                    <a:lstStyle/>
                    <a:p>
                      <a:pPr>
                        <a:spcAft>
                          <a:spcPts val="0"/>
                        </a:spcAft>
                      </a:pPr>
                      <a:r>
                        <a:rPr lang="en-GB" sz="1200" dirty="0">
                          <a:effectLst/>
                        </a:rPr>
                        <a:t>Yr10 Pre-Subject/Pathway Selection Counselling (if requested)</a:t>
                      </a:r>
                      <a:endParaRPr lang="en-GB" dirty="0">
                        <a:effectLst/>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275342314"/>
                  </a:ext>
                </a:extLst>
              </a:tr>
              <a:tr h="313150">
                <a:tc gridSpan="2">
                  <a:txBody>
                    <a:bodyPr/>
                    <a:lstStyle/>
                    <a:p>
                      <a:pPr>
                        <a:spcAft>
                          <a:spcPts val="0"/>
                        </a:spcAft>
                      </a:pPr>
                      <a:r>
                        <a:rPr lang="en-GB" sz="1600" dirty="0">
                          <a:effectLst/>
                        </a:rPr>
                        <a:t>Term 3</a:t>
                      </a:r>
                      <a:endParaRPr lang="en-GB" dirty="0">
                        <a:effectLst/>
                      </a:endParaRPr>
                    </a:p>
                  </a:txBody>
                  <a:tcPr marL="68580" marR="68580" marT="0" marB="0" anchor="ctr"/>
                </a:tc>
                <a:tc hMerge="1">
                  <a:txBody>
                    <a:bodyPr/>
                    <a:lstStyle/>
                    <a:p>
                      <a:endParaRPr lang="en-GB"/>
                    </a:p>
                  </a:txBody>
                  <a:tcPr/>
                </a:tc>
                <a:extLst>
                  <a:ext uri="{0D108BD9-81ED-4DB2-BD59-A6C34878D82A}">
                    <a16:rowId xmlns:a16="http://schemas.microsoft.com/office/drawing/2014/main" val="3418548680"/>
                  </a:ext>
                </a:extLst>
              </a:tr>
              <a:tr h="338308">
                <a:tc>
                  <a:txBody>
                    <a:bodyPr/>
                    <a:lstStyle/>
                    <a:p>
                      <a:pPr lvl="0">
                        <a:spcAft>
                          <a:spcPts val="0"/>
                        </a:spcAft>
                        <a:buNone/>
                      </a:pPr>
                      <a:r>
                        <a:rPr lang="en-GB" sz="1200" b="0" dirty="0">
                          <a:solidFill>
                            <a:schemeClr val="tx1"/>
                          </a:solidFill>
                          <a:effectLst/>
                        </a:rPr>
                        <a:t>Wk1: 18</a:t>
                      </a:r>
                      <a:r>
                        <a:rPr lang="en-GB" sz="1200" b="0" baseline="30000" dirty="0">
                          <a:solidFill>
                            <a:schemeClr val="tx1"/>
                          </a:solidFill>
                          <a:effectLst/>
                        </a:rPr>
                        <a:t>th</a:t>
                      </a:r>
                      <a:r>
                        <a:rPr lang="en-GB" sz="1200" b="0" dirty="0">
                          <a:solidFill>
                            <a:schemeClr val="tx1"/>
                          </a:solidFill>
                          <a:effectLst/>
                        </a:rPr>
                        <a:t> July – 23rd July</a:t>
                      </a:r>
                    </a:p>
                  </a:txBody>
                  <a:tcPr marL="68580" marR="68580" marT="0" marB="0" anchor="ctr">
                    <a:solidFill>
                      <a:schemeClr val="accent1">
                        <a:lumMod val="20000"/>
                        <a:lumOff val="80000"/>
                      </a:schemeClr>
                    </a:solidFill>
                  </a:tcPr>
                </a:tc>
                <a:tc>
                  <a:txBody>
                    <a:bodyPr/>
                    <a:lstStyle/>
                    <a:p>
                      <a:pPr lvl="0">
                        <a:spcAft>
                          <a:spcPts val="0"/>
                        </a:spcAft>
                        <a:buNone/>
                      </a:pPr>
                      <a:r>
                        <a:rPr lang="en-GB" sz="1200" dirty="0">
                          <a:solidFill>
                            <a:schemeClr val="tx1"/>
                          </a:solidFill>
                          <a:effectLst/>
                        </a:rPr>
                        <a:t>Yr11 Subject Selection Online Open &amp; Closing Dates (this includes Course Counselling for students who require overrides)</a:t>
                      </a:r>
                      <a:endParaRPr lang="en-GB" dirty="0">
                        <a:solidFill>
                          <a:schemeClr val="tx1"/>
                        </a:solidFill>
                        <a:effectLst/>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418484097"/>
                  </a:ext>
                </a:extLst>
              </a:tr>
              <a:tr h="338308">
                <a:tc>
                  <a:txBody>
                    <a:bodyPr/>
                    <a:lstStyle/>
                    <a:p>
                      <a:pPr lvl="0">
                        <a:spcAft>
                          <a:spcPts val="0"/>
                        </a:spcAft>
                        <a:buNone/>
                      </a:pPr>
                      <a:r>
                        <a:rPr lang="en-GB" sz="1200" b="0" dirty="0">
                          <a:solidFill>
                            <a:schemeClr val="tx1"/>
                          </a:solidFill>
                          <a:effectLst/>
                        </a:rPr>
                        <a:t>Wk3: 31st July – 4 August </a:t>
                      </a:r>
                    </a:p>
                  </a:txBody>
                  <a:tcPr marL="68580" marR="68580" marT="0" marB="0" anchor="ctr">
                    <a:solidFill>
                      <a:schemeClr val="accent1">
                        <a:lumMod val="20000"/>
                        <a:lumOff val="80000"/>
                      </a:schemeClr>
                    </a:solidFill>
                  </a:tcPr>
                </a:tc>
                <a:tc>
                  <a:txBody>
                    <a:bodyPr/>
                    <a:lstStyle/>
                    <a:p>
                      <a:pPr lvl="0">
                        <a:spcAft>
                          <a:spcPts val="0"/>
                        </a:spcAft>
                        <a:buNone/>
                      </a:pPr>
                      <a:r>
                        <a:rPr lang="en-GB" sz="1200" b="0" dirty="0">
                          <a:effectLst/>
                        </a:rPr>
                        <a:t>Yr11 Post Course Counselling for students who were ineligible for courses or those who have selected courses that will not run in 2024 due to low numbers</a:t>
                      </a:r>
                    </a:p>
                  </a:txBody>
                  <a:tcPr marL="68580" marR="68580" marT="0" marB="0" anchor="ctr">
                    <a:solidFill>
                      <a:schemeClr val="accent1">
                        <a:lumMod val="20000"/>
                        <a:lumOff val="80000"/>
                      </a:schemeClr>
                    </a:solidFill>
                  </a:tcPr>
                </a:tc>
                <a:extLst>
                  <a:ext uri="{0D108BD9-81ED-4DB2-BD59-A6C34878D82A}">
                    <a16:rowId xmlns:a16="http://schemas.microsoft.com/office/drawing/2014/main" val="3712353311"/>
                  </a:ext>
                </a:extLst>
              </a:tr>
              <a:tr h="338309">
                <a:tc>
                  <a:txBody>
                    <a:bodyPr/>
                    <a:lstStyle/>
                    <a:p>
                      <a:pPr>
                        <a:spcAft>
                          <a:spcPts val="0"/>
                        </a:spcAft>
                      </a:pPr>
                      <a:r>
                        <a:rPr lang="en-GB" sz="1200" b="0" dirty="0">
                          <a:solidFill>
                            <a:schemeClr val="tx1"/>
                          </a:solidFill>
                          <a:effectLst/>
                        </a:rPr>
                        <a:t>Wk5: by Friday 18 August</a:t>
                      </a:r>
                      <a:endParaRPr lang="en-GB" b="0" dirty="0">
                        <a:solidFill>
                          <a:schemeClr val="tx1"/>
                        </a:solidFill>
                        <a:effectLst/>
                      </a:endParaRPr>
                    </a:p>
                  </a:txBody>
                  <a:tcPr marL="68580" marR="68580" marT="0" marB="0" anchor="ctr">
                    <a:solidFill>
                      <a:schemeClr val="accent1">
                        <a:lumMod val="20000"/>
                        <a:lumOff val="80000"/>
                      </a:schemeClr>
                    </a:solidFill>
                  </a:tcPr>
                </a:tc>
                <a:tc>
                  <a:txBody>
                    <a:bodyPr/>
                    <a:lstStyle/>
                    <a:p>
                      <a:pPr>
                        <a:spcAft>
                          <a:spcPts val="0"/>
                        </a:spcAft>
                      </a:pPr>
                      <a:r>
                        <a:rPr lang="en-GB" sz="1200" b="0" dirty="0">
                          <a:effectLst/>
                        </a:rPr>
                        <a:t>Yr11 Course Selection &amp; Timetable Confirmation</a:t>
                      </a:r>
                      <a:endParaRPr lang="en-GB" b="0" dirty="0">
                        <a:effectLst/>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3236958380"/>
                  </a:ext>
                </a:extLst>
              </a:tr>
              <a:tr h="296020">
                <a:tc gridSpan="2">
                  <a:txBody>
                    <a:bodyPr/>
                    <a:lstStyle/>
                    <a:p>
                      <a:pPr>
                        <a:spcAft>
                          <a:spcPts val="0"/>
                        </a:spcAft>
                      </a:pPr>
                      <a:r>
                        <a:rPr lang="en-GB" sz="1600" dirty="0">
                          <a:effectLst/>
                        </a:rPr>
                        <a:t>Term 4</a:t>
                      </a:r>
                      <a:endParaRPr lang="en-GB" dirty="0">
                        <a:effectLst/>
                      </a:endParaRPr>
                    </a:p>
                  </a:txBody>
                  <a:tcPr marL="68580" marR="68580" marT="0" marB="0" anchor="ctr"/>
                </a:tc>
                <a:tc hMerge="1">
                  <a:txBody>
                    <a:bodyPr/>
                    <a:lstStyle/>
                    <a:p>
                      <a:endParaRPr lang="en-GB"/>
                    </a:p>
                  </a:txBody>
                  <a:tcPr/>
                </a:tc>
                <a:extLst>
                  <a:ext uri="{0D108BD9-81ED-4DB2-BD59-A6C34878D82A}">
                    <a16:rowId xmlns:a16="http://schemas.microsoft.com/office/drawing/2014/main" val="1001029525"/>
                  </a:ext>
                </a:extLst>
              </a:tr>
              <a:tr h="338309">
                <a:tc>
                  <a:txBody>
                    <a:bodyPr/>
                    <a:lstStyle/>
                    <a:p>
                      <a:pPr>
                        <a:spcAft>
                          <a:spcPts val="0"/>
                        </a:spcAft>
                      </a:pPr>
                      <a:r>
                        <a:rPr lang="en-GB" sz="1200" b="0" dirty="0">
                          <a:solidFill>
                            <a:schemeClr val="tx1"/>
                          </a:solidFill>
                          <a:effectLst/>
                        </a:rPr>
                        <a:t>Wk9: 7</a:t>
                      </a:r>
                      <a:r>
                        <a:rPr lang="en-GB" sz="1200" b="0" baseline="30000" dirty="0">
                          <a:solidFill>
                            <a:schemeClr val="tx1"/>
                          </a:solidFill>
                          <a:effectLst/>
                        </a:rPr>
                        <a:t>th</a:t>
                      </a:r>
                      <a:r>
                        <a:rPr lang="en-GB" sz="1200" b="0" dirty="0">
                          <a:solidFill>
                            <a:schemeClr val="tx1"/>
                          </a:solidFill>
                          <a:effectLst/>
                        </a:rPr>
                        <a:t> – 9</a:t>
                      </a:r>
                      <a:r>
                        <a:rPr lang="en-GB" sz="1200" b="0" baseline="30000" dirty="0">
                          <a:solidFill>
                            <a:schemeClr val="tx1"/>
                          </a:solidFill>
                          <a:effectLst/>
                        </a:rPr>
                        <a:t>th</a:t>
                      </a:r>
                      <a:r>
                        <a:rPr lang="en-GB" sz="1200" b="0" dirty="0">
                          <a:solidFill>
                            <a:schemeClr val="tx1"/>
                          </a:solidFill>
                          <a:effectLst/>
                        </a:rPr>
                        <a:t> December</a:t>
                      </a:r>
                      <a:endParaRPr lang="en-GB" b="0" dirty="0">
                        <a:solidFill>
                          <a:schemeClr val="tx1"/>
                        </a:solidFill>
                        <a:effectLst/>
                      </a:endParaRPr>
                    </a:p>
                  </a:txBody>
                  <a:tcPr marL="68580" marR="68580" marT="0" marB="0" anchor="ctr">
                    <a:solidFill>
                      <a:schemeClr val="accent1">
                        <a:lumMod val="20000"/>
                        <a:lumOff val="80000"/>
                      </a:schemeClr>
                    </a:solidFill>
                  </a:tcPr>
                </a:tc>
                <a:tc>
                  <a:txBody>
                    <a:bodyPr/>
                    <a:lstStyle/>
                    <a:p>
                      <a:pPr>
                        <a:spcAft>
                          <a:spcPts val="0"/>
                        </a:spcAft>
                      </a:pPr>
                      <a:r>
                        <a:rPr lang="en-GB" sz="1200" dirty="0">
                          <a:effectLst/>
                        </a:rPr>
                        <a:t>Yr11 Transition (TBC)</a:t>
                      </a:r>
                      <a:endParaRPr lang="en-GB" dirty="0">
                        <a:effectLst/>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4166625676"/>
                  </a:ext>
                </a:extLst>
              </a:tr>
            </a:tbl>
          </a:graphicData>
        </a:graphic>
      </p:graphicFrame>
    </p:spTree>
    <p:extLst>
      <p:ext uri="{BB962C8B-B14F-4D97-AF65-F5344CB8AC3E}">
        <p14:creationId xmlns:p14="http://schemas.microsoft.com/office/powerpoint/2010/main" val="11686493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21E124-2E6B-1F40-A8A2-F1EA6E15FCAD}"/>
              </a:ext>
            </a:extLst>
          </p:cNvPr>
          <p:cNvSpPr>
            <a:spLocks noGrp="1"/>
          </p:cNvSpPr>
          <p:nvPr>
            <p:ph idx="1"/>
          </p:nvPr>
        </p:nvSpPr>
        <p:spPr>
          <a:xfrm>
            <a:off x="298183" y="1136196"/>
            <a:ext cx="11542164" cy="4939167"/>
          </a:xfrm>
        </p:spPr>
        <p:txBody>
          <a:bodyPr vert="horz" lIns="91440" tIns="45720" rIns="91440" bIns="45720" rtlCol="0" anchor="t">
            <a:noAutofit/>
          </a:bodyPr>
          <a:lstStyle/>
          <a:p>
            <a:endParaRPr lang="en-AU" sz="3000">
              <a:latin typeface="Trebuchet MS"/>
            </a:endParaRPr>
          </a:p>
          <a:p>
            <a:endParaRPr lang="en-US">
              <a:latin typeface="Trebuchet MS"/>
            </a:endParaRPr>
          </a:p>
        </p:txBody>
      </p:sp>
      <p:sp>
        <p:nvSpPr>
          <p:cNvPr id="4" name="TextBox 3">
            <a:extLst>
              <a:ext uri="{FF2B5EF4-FFF2-40B4-BE49-F238E27FC236}">
                <a16:creationId xmlns:a16="http://schemas.microsoft.com/office/drawing/2014/main" id="{F43A2684-1339-4720-B68C-034D1D724ACF}"/>
              </a:ext>
            </a:extLst>
          </p:cNvPr>
          <p:cNvSpPr txBox="1"/>
          <p:nvPr/>
        </p:nvSpPr>
        <p:spPr>
          <a:xfrm>
            <a:off x="1952172" y="2242458"/>
            <a:ext cx="8229599"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GB" sz="4000">
              <a:latin typeface="Trebuchet MS"/>
            </a:endParaRPr>
          </a:p>
        </p:txBody>
      </p:sp>
      <p:sp>
        <p:nvSpPr>
          <p:cNvPr id="5" name="TextBox 4">
            <a:extLst>
              <a:ext uri="{FF2B5EF4-FFF2-40B4-BE49-F238E27FC236}">
                <a16:creationId xmlns:a16="http://schemas.microsoft.com/office/drawing/2014/main" id="{A3AF96FA-35FE-4779-A8A5-28AE96126BE1}"/>
              </a:ext>
            </a:extLst>
          </p:cNvPr>
          <p:cNvSpPr txBox="1"/>
          <p:nvPr/>
        </p:nvSpPr>
        <p:spPr>
          <a:xfrm>
            <a:off x="208190" y="2428875"/>
            <a:ext cx="11763827"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600">
                <a:latin typeface="Trebuchet MS"/>
              </a:rPr>
              <a:t>          Course Selection Advice &amp; Considerations </a:t>
            </a:r>
            <a:r>
              <a:rPr lang="en-GB" sz="4000">
                <a:latin typeface="Trebuchet MS"/>
              </a:rPr>
              <a:t> </a:t>
            </a:r>
          </a:p>
          <a:p>
            <a:endParaRPr lang="en-GB" sz="3600">
              <a:latin typeface="Trebuchet MS"/>
            </a:endParaRPr>
          </a:p>
        </p:txBody>
      </p:sp>
    </p:spTree>
    <p:extLst>
      <p:ext uri="{BB962C8B-B14F-4D97-AF65-F5344CB8AC3E}">
        <p14:creationId xmlns:p14="http://schemas.microsoft.com/office/powerpoint/2010/main" val="3302567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99787-8735-2D4F-B39A-2AF0641B1D1B}"/>
              </a:ext>
            </a:extLst>
          </p:cNvPr>
          <p:cNvSpPr>
            <a:spLocks noGrp="1"/>
          </p:cNvSpPr>
          <p:nvPr>
            <p:ph idx="1"/>
          </p:nvPr>
        </p:nvSpPr>
        <p:spPr>
          <a:xfrm>
            <a:off x="281355" y="1559169"/>
            <a:ext cx="11617568" cy="4525108"/>
          </a:xfrm>
        </p:spPr>
        <p:txBody>
          <a:bodyPr>
            <a:normAutofit/>
          </a:bodyPr>
          <a:lstStyle/>
          <a:p>
            <a:pPr marL="0" indent="0">
              <a:buNone/>
            </a:pPr>
            <a:endParaRPr lang="en-US" b="1"/>
          </a:p>
          <a:p>
            <a:pPr marL="0" indent="0">
              <a:buNone/>
            </a:pPr>
            <a:endParaRPr lang="en-US"/>
          </a:p>
        </p:txBody>
      </p:sp>
      <p:sp>
        <p:nvSpPr>
          <p:cNvPr id="2" name="TextBox 1">
            <a:extLst>
              <a:ext uri="{FF2B5EF4-FFF2-40B4-BE49-F238E27FC236}">
                <a16:creationId xmlns:a16="http://schemas.microsoft.com/office/drawing/2014/main" id="{AEF0A264-27EE-8B4D-BC77-13457E478613}"/>
              </a:ext>
            </a:extLst>
          </p:cNvPr>
          <p:cNvSpPr txBox="1"/>
          <p:nvPr/>
        </p:nvSpPr>
        <p:spPr>
          <a:xfrm>
            <a:off x="411480" y="222738"/>
            <a:ext cx="8650459" cy="646331"/>
          </a:xfrm>
          <a:prstGeom prst="rect">
            <a:avLst/>
          </a:prstGeom>
          <a:noFill/>
        </p:spPr>
        <p:txBody>
          <a:bodyPr wrap="square" lIns="91440" tIns="45720" rIns="91440" bIns="45720" rtlCol="0" anchor="t">
            <a:spAutoFit/>
          </a:bodyPr>
          <a:lstStyle/>
          <a:p>
            <a:endParaRPr lang="en-US" sz="3600">
              <a:solidFill>
                <a:srgbClr val="006EB6"/>
              </a:solidFill>
              <a:latin typeface="Trebuchet MS" panose="020B0703020202090204" pitchFamily="34" charset="0"/>
            </a:endParaRPr>
          </a:p>
        </p:txBody>
      </p:sp>
      <p:sp>
        <p:nvSpPr>
          <p:cNvPr id="4" name="TextBox 3">
            <a:extLst>
              <a:ext uri="{FF2B5EF4-FFF2-40B4-BE49-F238E27FC236}">
                <a16:creationId xmlns:a16="http://schemas.microsoft.com/office/drawing/2014/main" id="{CF38224A-33D3-C14A-9D15-E2109E815F0E}"/>
              </a:ext>
            </a:extLst>
          </p:cNvPr>
          <p:cNvSpPr txBox="1"/>
          <p:nvPr/>
        </p:nvSpPr>
        <p:spPr>
          <a:xfrm>
            <a:off x="411480" y="1259367"/>
            <a:ext cx="11495080" cy="2554545"/>
          </a:xfrm>
          <a:prstGeom prst="rect">
            <a:avLst/>
          </a:prstGeom>
          <a:noFill/>
        </p:spPr>
        <p:txBody>
          <a:bodyPr wrap="square" lIns="91440" tIns="45720" rIns="91440" bIns="45720" rtlCol="0" anchor="t">
            <a:spAutoFit/>
          </a:bodyPr>
          <a:lstStyle/>
          <a:p>
            <a:r>
              <a:rPr lang="en-US" sz="4000">
                <a:latin typeface="Arial"/>
                <a:cs typeface="Arial"/>
              </a:rPr>
              <a:t>                         </a:t>
            </a:r>
            <a:endParaRPr lang="en-US"/>
          </a:p>
          <a:p>
            <a:endParaRPr lang="en-US" sz="4000">
              <a:latin typeface="Arial"/>
              <a:cs typeface="Arial"/>
            </a:endParaRPr>
          </a:p>
          <a:p>
            <a:r>
              <a:rPr lang="en-US" sz="4000">
                <a:latin typeface="Arial"/>
                <a:cs typeface="Arial"/>
              </a:rPr>
              <a:t>      Western Australian Certificate of Education</a:t>
            </a:r>
          </a:p>
          <a:p>
            <a:r>
              <a:rPr lang="en-US" sz="4000">
                <a:latin typeface="Arial"/>
                <a:cs typeface="Arial"/>
              </a:rPr>
              <a:t>                               (WACE)  </a:t>
            </a:r>
            <a:endParaRPr lang="en-US"/>
          </a:p>
        </p:txBody>
      </p:sp>
    </p:spTree>
    <p:extLst>
      <p:ext uri="{BB962C8B-B14F-4D97-AF65-F5344CB8AC3E}">
        <p14:creationId xmlns:p14="http://schemas.microsoft.com/office/powerpoint/2010/main" val="31525559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0747-E113-44DA-A651-CD386D87C5C0}"/>
              </a:ext>
            </a:extLst>
          </p:cNvPr>
          <p:cNvSpPr>
            <a:spLocks noGrp="1"/>
          </p:cNvSpPr>
          <p:nvPr>
            <p:ph type="title"/>
          </p:nvPr>
        </p:nvSpPr>
        <p:spPr>
          <a:xfrm>
            <a:off x="285750" y="157163"/>
            <a:ext cx="9186864" cy="1100137"/>
          </a:xfrm>
        </p:spPr>
        <p:txBody>
          <a:bodyPr/>
          <a:lstStyle/>
          <a:p>
            <a:r>
              <a:rPr lang="en-US"/>
              <a:t>Course Selection Advice</a:t>
            </a:r>
            <a:endParaRPr lang="en-GB" b="1">
              <a:solidFill>
                <a:schemeClr val="bg1">
                  <a:lumMod val="95000"/>
                </a:schemeClr>
              </a:solidFill>
            </a:endParaRPr>
          </a:p>
        </p:txBody>
      </p:sp>
      <p:sp>
        <p:nvSpPr>
          <p:cNvPr id="4" name="Content Placeholder 3">
            <a:extLst>
              <a:ext uri="{FF2B5EF4-FFF2-40B4-BE49-F238E27FC236}">
                <a16:creationId xmlns:a16="http://schemas.microsoft.com/office/drawing/2014/main" id="{10EB57E7-65AF-5343-93D1-A30C53FE8EFD}"/>
              </a:ext>
            </a:extLst>
          </p:cNvPr>
          <p:cNvSpPr>
            <a:spLocks noGrp="1"/>
          </p:cNvSpPr>
          <p:nvPr>
            <p:ph idx="1"/>
          </p:nvPr>
        </p:nvSpPr>
        <p:spPr>
          <a:xfrm>
            <a:off x="285750" y="1543050"/>
            <a:ext cx="11576050" cy="4633913"/>
          </a:xfrm>
        </p:spPr>
        <p:txBody>
          <a:bodyPr vert="horz" lIns="91440" tIns="45720" rIns="91440" bIns="45720" rtlCol="0" anchor="t">
            <a:normAutofit/>
          </a:bodyPr>
          <a:lstStyle/>
          <a:p>
            <a:pPr>
              <a:buFont typeface="Wingdings" pitchFamily="2" charset="2"/>
              <a:buChar char="§"/>
            </a:pPr>
            <a:r>
              <a:rPr lang="en-US">
                <a:latin typeface="Branding Semilight"/>
                <a:cs typeface="Arial"/>
              </a:rPr>
              <a:t>Realistic assessment of ability, application and commitment </a:t>
            </a:r>
            <a:endParaRPr lang="en-US">
              <a:latin typeface="Branding Semilight"/>
              <a:cs typeface="Arial" panose="020B0604020202020204" pitchFamily="34" charset="0"/>
            </a:endParaRPr>
          </a:p>
          <a:p>
            <a:pPr lvl="1"/>
            <a:r>
              <a:rPr lang="en-US">
                <a:latin typeface="Branding Semilight"/>
                <a:cs typeface="Arial"/>
              </a:rPr>
              <a:t>Students should choose courses where they meet the recommended prerequisites and have a strong likelihood of achieving academic success</a:t>
            </a:r>
          </a:p>
          <a:p>
            <a:pPr lvl="1"/>
            <a:r>
              <a:rPr lang="en-US">
                <a:latin typeface="Branding Semilight"/>
                <a:cs typeface="Arial"/>
              </a:rPr>
              <a:t>Read recommended prerequisites carefully as they reflect the difficulty and rigor required to successfully complete the course</a:t>
            </a:r>
            <a:endParaRPr lang="en-US">
              <a:latin typeface="Branding Semilight"/>
              <a:cs typeface="Arial" panose="020B0604020202020204" pitchFamily="34" charset="0"/>
            </a:endParaRPr>
          </a:p>
          <a:p>
            <a:pPr lvl="1"/>
            <a:r>
              <a:rPr lang="en-US">
                <a:latin typeface="Branding Semilight"/>
                <a:cs typeface="Arial"/>
              </a:rPr>
              <a:t>If selecting an ATAR Pathway, choose subjects that enable you to maximise your ATAR score</a:t>
            </a:r>
          </a:p>
          <a:p>
            <a:pPr marL="0" indent="0">
              <a:buNone/>
            </a:pPr>
            <a:endParaRPr lang="en-US" sz="600">
              <a:latin typeface="Branding Semilight"/>
              <a:cs typeface="Arial" panose="020B0604020202020204" pitchFamily="34" charset="0"/>
            </a:endParaRPr>
          </a:p>
          <a:p>
            <a:pPr>
              <a:buFont typeface="Wingdings" pitchFamily="2" charset="2"/>
              <a:buChar char="§"/>
            </a:pPr>
            <a:r>
              <a:rPr lang="en-US">
                <a:latin typeface="Branding Semilight"/>
                <a:cs typeface="Arial"/>
              </a:rPr>
              <a:t>Interests and possible future careers aspirations</a:t>
            </a:r>
          </a:p>
          <a:p>
            <a:pPr lvl="1"/>
            <a:r>
              <a:rPr lang="en-US">
                <a:latin typeface="Branding Semilight"/>
                <a:cs typeface="Arial"/>
              </a:rPr>
              <a:t>More interesting and enjoyable you find a subject = greater success</a:t>
            </a:r>
          </a:p>
          <a:p>
            <a:pPr lvl="1"/>
            <a:r>
              <a:rPr lang="en-US">
                <a:latin typeface="Branding Semilight"/>
                <a:cs typeface="Arial"/>
              </a:rPr>
              <a:t>Keep options open – if unsure of career pathway maintain a broad course load</a:t>
            </a:r>
          </a:p>
          <a:p>
            <a:pPr lvl="1"/>
            <a:endParaRPr lang="en-US" sz="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5706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0747-E113-44DA-A651-CD386D87C5C0}"/>
              </a:ext>
            </a:extLst>
          </p:cNvPr>
          <p:cNvSpPr>
            <a:spLocks noGrp="1"/>
          </p:cNvSpPr>
          <p:nvPr>
            <p:ph type="title"/>
          </p:nvPr>
        </p:nvSpPr>
        <p:spPr>
          <a:xfrm>
            <a:off x="285750" y="157163"/>
            <a:ext cx="9186864" cy="1100137"/>
          </a:xfrm>
        </p:spPr>
        <p:txBody>
          <a:bodyPr/>
          <a:lstStyle/>
          <a:p>
            <a:r>
              <a:rPr lang="en-US"/>
              <a:t>Course Selection Advice</a:t>
            </a:r>
            <a:endParaRPr lang="en-GB" b="1">
              <a:solidFill>
                <a:schemeClr val="bg1">
                  <a:lumMod val="95000"/>
                </a:schemeClr>
              </a:solidFill>
            </a:endParaRPr>
          </a:p>
        </p:txBody>
      </p:sp>
      <p:sp>
        <p:nvSpPr>
          <p:cNvPr id="4" name="Content Placeholder 3">
            <a:extLst>
              <a:ext uri="{FF2B5EF4-FFF2-40B4-BE49-F238E27FC236}">
                <a16:creationId xmlns:a16="http://schemas.microsoft.com/office/drawing/2014/main" id="{10EB57E7-65AF-5343-93D1-A30C53FE8EFD}"/>
              </a:ext>
            </a:extLst>
          </p:cNvPr>
          <p:cNvSpPr>
            <a:spLocks noGrp="1"/>
          </p:cNvSpPr>
          <p:nvPr>
            <p:ph idx="1"/>
          </p:nvPr>
        </p:nvSpPr>
        <p:spPr>
          <a:xfrm>
            <a:off x="214536" y="1521684"/>
            <a:ext cx="11139264" cy="4655279"/>
          </a:xfrm>
        </p:spPr>
        <p:txBody>
          <a:bodyPr vert="horz" lIns="91440" tIns="45720" rIns="91440" bIns="45720" rtlCol="0" anchor="t">
            <a:normAutofit fontScale="92500" lnSpcReduction="10000"/>
          </a:bodyPr>
          <a:lstStyle/>
          <a:p>
            <a:pPr>
              <a:buFont typeface="Wingdings" pitchFamily="2" charset="2"/>
              <a:buChar char="§"/>
            </a:pPr>
            <a:r>
              <a:rPr lang="en-US">
                <a:latin typeface="Branding Semilight"/>
                <a:cs typeface="Arial"/>
              </a:rPr>
              <a:t>   </a:t>
            </a:r>
            <a:r>
              <a:rPr lang="en-US" b="1">
                <a:solidFill>
                  <a:schemeClr val="tx1"/>
                </a:solidFill>
                <a:latin typeface="Branding Semilight"/>
                <a:cs typeface="Arial"/>
              </a:rPr>
              <a:t>Type of Learning that Meets Your Needs</a:t>
            </a:r>
            <a:r>
              <a:rPr lang="en-US">
                <a:solidFill>
                  <a:schemeClr val="tx1"/>
                </a:solidFill>
                <a:latin typeface="Branding Semilight"/>
                <a:cs typeface="Arial"/>
              </a:rPr>
              <a:t> </a:t>
            </a:r>
            <a:endParaRPr lang="en-US">
              <a:solidFill>
                <a:schemeClr val="tx1"/>
              </a:solidFill>
              <a:latin typeface="Branding Semilight"/>
              <a:cs typeface="Arial" panose="020B0604020202020204" pitchFamily="34" charset="0"/>
            </a:endParaRPr>
          </a:p>
          <a:p>
            <a:pPr lvl="1"/>
            <a:r>
              <a:rPr lang="en-US">
                <a:solidFill>
                  <a:schemeClr val="tx1"/>
                </a:solidFill>
                <a:latin typeface="Branding Semilight"/>
                <a:cs typeface="Arial"/>
              </a:rPr>
              <a:t>2 pathways cater to different types of learning;</a:t>
            </a:r>
          </a:p>
          <a:p>
            <a:pPr lvl="1"/>
            <a:r>
              <a:rPr lang="en-US">
                <a:solidFill>
                  <a:schemeClr val="tx1"/>
                </a:solidFill>
                <a:latin typeface="Branding Semilight"/>
                <a:cs typeface="Arial"/>
              </a:rPr>
              <a:t> ATAR pathway being more content and examination focused &amp; non-ATAR, pathway being more of a practical, skills-based option</a:t>
            </a:r>
            <a:r>
              <a:rPr lang="en-US">
                <a:latin typeface="Branding Semilight"/>
                <a:cs typeface="Arial"/>
              </a:rPr>
              <a:t>.</a:t>
            </a:r>
            <a:endParaRPr lang="en-US">
              <a:latin typeface="Branding Semilight"/>
            </a:endParaRPr>
          </a:p>
          <a:p>
            <a:pPr marL="0" indent="0">
              <a:buNone/>
            </a:pPr>
            <a:endParaRPr lang="en-US" sz="600">
              <a:latin typeface="Branding Semilight"/>
              <a:cs typeface="Arial" panose="020B0604020202020204" pitchFamily="34" charset="0"/>
            </a:endParaRPr>
          </a:p>
          <a:p>
            <a:pPr marL="0" indent="0">
              <a:buNone/>
            </a:pPr>
            <a:endParaRPr lang="en-US" sz="600">
              <a:solidFill>
                <a:schemeClr val="tx1"/>
              </a:solidFill>
              <a:latin typeface="Branding Semilight"/>
              <a:cs typeface="Arial" panose="020B0604020202020204" pitchFamily="34" charset="0"/>
            </a:endParaRPr>
          </a:p>
          <a:p>
            <a:pPr marL="457200" indent="-457200">
              <a:buFont typeface="Wingdings" panose="020B0604020202020204" pitchFamily="34" charset="0"/>
              <a:buChar char="§"/>
            </a:pPr>
            <a:r>
              <a:rPr lang="en-US" sz="2600" b="1">
                <a:solidFill>
                  <a:schemeClr val="tx1"/>
                </a:solidFill>
                <a:ea typeface="+mn-lt"/>
                <a:cs typeface="+mn-lt"/>
              </a:rPr>
              <a:t>Reflect on Career Pathways YOU are Interested in </a:t>
            </a:r>
            <a:endParaRPr lang="en-US" sz="2600">
              <a:solidFill>
                <a:schemeClr val="tx1"/>
              </a:solidFill>
              <a:ea typeface="+mn-lt"/>
              <a:cs typeface="+mn-lt"/>
            </a:endParaRPr>
          </a:p>
          <a:p>
            <a:pPr lvl="1"/>
            <a:r>
              <a:rPr lang="en-US" sz="2600">
                <a:solidFill>
                  <a:schemeClr val="tx1"/>
                </a:solidFill>
                <a:ea typeface="+mn-lt"/>
                <a:cs typeface="+mn-lt"/>
              </a:rPr>
              <a:t>Map out careers of interest and the training/skills you will need?</a:t>
            </a:r>
          </a:p>
          <a:p>
            <a:pPr lvl="1"/>
            <a:r>
              <a:rPr lang="en-US" sz="2600">
                <a:solidFill>
                  <a:schemeClr val="tx1"/>
                </a:solidFill>
                <a:ea typeface="+mn-lt"/>
                <a:cs typeface="+mn-lt"/>
              </a:rPr>
              <a:t>What subjects are required and what qualifications/degrees do you need </a:t>
            </a:r>
          </a:p>
          <a:p>
            <a:pPr lvl="1"/>
            <a:r>
              <a:rPr lang="en-US" sz="2600">
                <a:solidFill>
                  <a:schemeClr val="tx1"/>
                </a:solidFill>
                <a:ea typeface="+mn-lt"/>
                <a:cs typeface="+mn-lt"/>
              </a:rPr>
              <a:t>What subjects will best place you to gain entry to these courses?</a:t>
            </a:r>
            <a:endParaRPr lang="en-US" sz="2600">
              <a:solidFill>
                <a:schemeClr val="tx1"/>
              </a:solidFill>
            </a:endParaRPr>
          </a:p>
          <a:p>
            <a:pPr marL="0" indent="0">
              <a:buNone/>
            </a:pPr>
            <a:endParaRPr lang="en-US" sz="600">
              <a:latin typeface="Branding Semilight"/>
              <a:cs typeface="Arial"/>
            </a:endParaRPr>
          </a:p>
          <a:p>
            <a:pPr marL="0" indent="0">
              <a:buNone/>
            </a:pPr>
            <a:endParaRPr lang="en-US" sz="600">
              <a:latin typeface="Branding Semilight"/>
              <a:cs typeface="Arial" panose="020B0604020202020204" pitchFamily="34" charset="0"/>
            </a:endParaRPr>
          </a:p>
          <a:p>
            <a:pPr marL="0" indent="0">
              <a:buNone/>
            </a:pPr>
            <a:endParaRPr lang="en-US" sz="600">
              <a:latin typeface="Branding Semilight"/>
              <a:cs typeface="Arial" panose="020B0604020202020204" pitchFamily="34" charset="0"/>
            </a:endParaRPr>
          </a:p>
          <a:p>
            <a:pPr marL="0" indent="0">
              <a:buNone/>
            </a:pPr>
            <a:r>
              <a:rPr lang="en-US" b="1">
                <a:solidFill>
                  <a:schemeClr val="tx1"/>
                </a:solidFill>
                <a:latin typeface="Branding Semilight"/>
                <a:cs typeface="Arial"/>
              </a:rPr>
              <a:t>Note</a:t>
            </a:r>
            <a:r>
              <a:rPr lang="en-US">
                <a:solidFill>
                  <a:schemeClr val="tx1"/>
                </a:solidFill>
                <a:latin typeface="Branding Semilight"/>
                <a:cs typeface="Arial"/>
              </a:rPr>
              <a:t>: Students are required to complete a Mathematics course in Senior School if they have not met OLNA requirements for numeracy. </a:t>
            </a:r>
          </a:p>
          <a:p>
            <a:pPr>
              <a:buFont typeface="Wingdings" pitchFamily="2" charset="2"/>
              <a:buChar char="§"/>
            </a:pPr>
            <a:endParaRPr lang="en-US">
              <a:latin typeface="Branding Semilight"/>
              <a:cs typeface="Arial"/>
            </a:endParaRPr>
          </a:p>
          <a:p>
            <a:pPr>
              <a:buFont typeface="Wingdings" pitchFamily="2" charset="2"/>
              <a:buChar char="§"/>
            </a:pPr>
            <a:endParaRPr lang="en-US"/>
          </a:p>
        </p:txBody>
      </p:sp>
    </p:spTree>
    <p:extLst>
      <p:ext uri="{BB962C8B-B14F-4D97-AF65-F5344CB8AC3E}">
        <p14:creationId xmlns:p14="http://schemas.microsoft.com/office/powerpoint/2010/main" val="2588736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E7DA4-1883-4EA0-B9A4-F7058B903712}"/>
              </a:ext>
            </a:extLst>
          </p:cNvPr>
          <p:cNvSpPr>
            <a:spLocks noGrp="1"/>
          </p:cNvSpPr>
          <p:nvPr>
            <p:ph type="title"/>
          </p:nvPr>
        </p:nvSpPr>
        <p:spPr>
          <a:xfrm>
            <a:off x="211510" y="194209"/>
            <a:ext cx="11740495" cy="919636"/>
          </a:xfrm>
        </p:spPr>
        <p:txBody>
          <a:bodyPr>
            <a:normAutofit/>
          </a:bodyPr>
          <a:lstStyle/>
          <a:p>
            <a:r>
              <a:rPr lang="en-GB" sz="4000"/>
              <a:t>Useful Links &amp; Additional Information</a:t>
            </a:r>
          </a:p>
        </p:txBody>
      </p:sp>
      <p:sp>
        <p:nvSpPr>
          <p:cNvPr id="3" name="Content Placeholder 2">
            <a:extLst>
              <a:ext uri="{FF2B5EF4-FFF2-40B4-BE49-F238E27FC236}">
                <a16:creationId xmlns:a16="http://schemas.microsoft.com/office/drawing/2014/main" id="{82C017E0-5343-4472-B53C-9196587D0369}"/>
              </a:ext>
            </a:extLst>
          </p:cNvPr>
          <p:cNvSpPr>
            <a:spLocks noGrp="1"/>
          </p:cNvSpPr>
          <p:nvPr>
            <p:ph idx="1"/>
          </p:nvPr>
        </p:nvSpPr>
        <p:spPr>
          <a:xfrm>
            <a:off x="168781" y="864226"/>
            <a:ext cx="11783224" cy="5312737"/>
          </a:xfrm>
        </p:spPr>
        <p:txBody>
          <a:bodyPr vert="horz" lIns="91440" tIns="45720" rIns="91440" bIns="45720" rtlCol="0" anchor="t">
            <a:normAutofit/>
          </a:bodyPr>
          <a:lstStyle/>
          <a:p>
            <a:pPr marL="0" indent="0">
              <a:buNone/>
            </a:pPr>
            <a:endParaRPr lang="en-GB"/>
          </a:p>
          <a:p>
            <a:pPr marL="0" indent="0">
              <a:buNone/>
            </a:pPr>
            <a:r>
              <a:rPr lang="en-GB"/>
              <a:t>Parents / Guardians are encouraged to review the </a:t>
            </a:r>
            <a:r>
              <a:rPr lang="en-GB" u="sng"/>
              <a:t>links</a:t>
            </a:r>
            <a:r>
              <a:rPr lang="en-GB"/>
              <a:t> related to their child's Senior School courses and post-school pathways:</a:t>
            </a:r>
          </a:p>
          <a:p>
            <a:pPr marL="0" indent="0">
              <a:buNone/>
            </a:pPr>
            <a:endParaRPr lang="en-GB"/>
          </a:p>
          <a:p>
            <a:pPr marL="457200" indent="-457200"/>
            <a:r>
              <a:rPr lang="en-GB"/>
              <a:t>The South Metro TAFE course handbook</a:t>
            </a:r>
          </a:p>
          <a:p>
            <a:pPr marL="457200" indent="-457200"/>
            <a:r>
              <a:rPr lang="en-GB"/>
              <a:t>University course handbooks </a:t>
            </a:r>
            <a:r>
              <a:rPr lang="en-GB" sz="2400"/>
              <a:t>(UWA, ECU, Notre Dame, Murdoch &amp; Curtin)</a:t>
            </a:r>
          </a:p>
          <a:p>
            <a:pPr marL="457200" indent="-457200"/>
            <a:r>
              <a:rPr lang="en-GB"/>
              <a:t>Year 12 WACE Handbook</a:t>
            </a:r>
            <a:r>
              <a:rPr lang="en-GB" sz="2400"/>
              <a:t> (developed by SCSA)</a:t>
            </a:r>
          </a:p>
          <a:p>
            <a:pPr marL="457200" indent="-457200"/>
            <a:r>
              <a:rPr lang="en-GB"/>
              <a:t>The Student Well-being Resources</a:t>
            </a:r>
          </a:p>
          <a:p>
            <a:pPr marL="0" indent="0">
              <a:buNone/>
            </a:pPr>
            <a:endParaRPr lang="en-GB"/>
          </a:p>
          <a:p>
            <a:pPr marL="0" indent="0">
              <a:buNone/>
            </a:pPr>
            <a:r>
              <a:rPr lang="en-GB" sz="2700"/>
              <a:t>These links can be located on the CLC website under the </a:t>
            </a:r>
            <a:r>
              <a:rPr lang="en-GB" sz="2700" u="sng"/>
              <a:t>Senior School and WACE Requirements </a:t>
            </a:r>
            <a:r>
              <a:rPr lang="en-GB" sz="2700"/>
              <a:t>section.</a:t>
            </a:r>
          </a:p>
          <a:p>
            <a:pPr marL="0" indent="0">
              <a:buNone/>
            </a:pPr>
            <a:endParaRPr lang="en-GB"/>
          </a:p>
        </p:txBody>
      </p:sp>
    </p:spTree>
    <p:extLst>
      <p:ext uri="{BB962C8B-B14F-4D97-AF65-F5344CB8AC3E}">
        <p14:creationId xmlns:p14="http://schemas.microsoft.com/office/powerpoint/2010/main" val="21925347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82454-DF83-C94E-9105-C6B279411A9F}"/>
              </a:ext>
            </a:extLst>
          </p:cNvPr>
          <p:cNvSpPr>
            <a:spLocks noGrp="1"/>
          </p:cNvSpPr>
          <p:nvPr>
            <p:ph type="title"/>
          </p:nvPr>
        </p:nvSpPr>
        <p:spPr>
          <a:xfrm>
            <a:off x="485775" y="365125"/>
            <a:ext cx="10868025" cy="1063625"/>
          </a:xfrm>
        </p:spPr>
        <p:txBody>
          <a:bodyPr/>
          <a:lstStyle/>
          <a:p>
            <a:r>
              <a:rPr lang="en-US" dirty="0"/>
              <a:t>Where to From Here?</a:t>
            </a:r>
          </a:p>
        </p:txBody>
      </p:sp>
      <p:sp>
        <p:nvSpPr>
          <p:cNvPr id="3" name="Content Placeholder 2">
            <a:extLst>
              <a:ext uri="{FF2B5EF4-FFF2-40B4-BE49-F238E27FC236}">
                <a16:creationId xmlns:a16="http://schemas.microsoft.com/office/drawing/2014/main" id="{FD21E124-2E6B-1F40-A8A2-F1EA6E15FCAD}"/>
              </a:ext>
            </a:extLst>
          </p:cNvPr>
          <p:cNvSpPr>
            <a:spLocks noGrp="1"/>
          </p:cNvSpPr>
          <p:nvPr>
            <p:ph idx="1"/>
          </p:nvPr>
        </p:nvSpPr>
        <p:spPr>
          <a:xfrm>
            <a:off x="443047" y="1286766"/>
            <a:ext cx="11487016" cy="4890197"/>
          </a:xfrm>
        </p:spPr>
        <p:txBody>
          <a:bodyPr vert="horz" lIns="91440" tIns="45720" rIns="91440" bIns="45720" rtlCol="0" anchor="t">
            <a:normAutofit/>
          </a:bodyPr>
          <a:lstStyle/>
          <a:p>
            <a:pPr>
              <a:buFont typeface="+mj-lt"/>
              <a:buAutoNum type="arabicPeriod"/>
            </a:pPr>
            <a:endParaRPr lang="en-US" b="1" dirty="0">
              <a:latin typeface="Branding Semilight"/>
              <a:cs typeface="Arial" panose="020B0604020202020204" pitchFamily="34" charset="0"/>
            </a:endParaRPr>
          </a:p>
          <a:p>
            <a:r>
              <a:rPr lang="en-US" dirty="0">
                <a:latin typeface="Branding Semilight"/>
                <a:cs typeface="Arial"/>
              </a:rPr>
              <a:t>Please e-mail any questions you may have about your child's transition into Senior School, to </a:t>
            </a:r>
            <a:r>
              <a:rPr lang="en-US" dirty="0">
                <a:latin typeface="Branding Semilight"/>
                <a:cs typeface="Arial"/>
                <a:hlinkClick r:id="rId2"/>
              </a:rPr>
              <a:t>coastallakes.col.seniorschool@education.wa.edu</a:t>
            </a:r>
            <a:r>
              <a:rPr lang="en-US">
                <a:latin typeface="Branding Semilight"/>
                <a:cs typeface="Arial"/>
                <a:hlinkClick r:id="rId2"/>
              </a:rPr>
              <a:t>.au</a:t>
            </a:r>
            <a:endParaRPr lang="en-US">
              <a:latin typeface="Branding Semilight"/>
              <a:cs typeface="Arial"/>
            </a:endParaRPr>
          </a:p>
          <a:p>
            <a:endParaRPr lang="en-US" dirty="0">
              <a:latin typeface="Branding Semilight"/>
              <a:cs typeface="Arial"/>
            </a:endParaRPr>
          </a:p>
          <a:p>
            <a:r>
              <a:rPr lang="en-US" dirty="0">
                <a:latin typeface="Branding Semilight"/>
                <a:cs typeface="Arial"/>
              </a:rPr>
              <a:t>Review the CLC Year 11 Course Handbook with your child when it's sent home in Week 5 of Term 2.</a:t>
            </a:r>
            <a:endParaRPr lang="en-US" dirty="0">
              <a:latin typeface="Branding Semilight"/>
              <a:cs typeface="Arial" panose="020B0604020202020204" pitchFamily="34" charset="0"/>
            </a:endParaRPr>
          </a:p>
          <a:p>
            <a:endParaRPr lang="en-US" dirty="0">
              <a:latin typeface="Branding Semilight"/>
              <a:cs typeface="Arial" panose="020B0604020202020204" pitchFamily="34" charset="0"/>
            </a:endParaRPr>
          </a:p>
          <a:p>
            <a:r>
              <a:rPr lang="en-US" dirty="0">
                <a:cs typeface="Arial"/>
              </a:rPr>
              <a:t>Year 10 Course and Pathway Counselling will take place from Week 8 to 10 in Term 2 </a:t>
            </a:r>
            <a:r>
              <a:rPr lang="en-US" sz="2000" i="1" dirty="0">
                <a:cs typeface="Arial"/>
              </a:rPr>
              <a:t>(appointments by request from Parent/Guardian/Students)</a:t>
            </a:r>
            <a:endParaRPr lang="en-US" sz="2000" i="1" dirty="0">
              <a:cs typeface="Arial" panose="020B0604020202020204" pitchFamily="34" charset="0"/>
            </a:endParaRPr>
          </a:p>
          <a:p>
            <a:pPr lvl="1"/>
            <a:endParaRPr lang="en-US" sz="600" dirty="0">
              <a:cs typeface="Arial" panose="020B0604020202020204" pitchFamily="34" charset="0"/>
            </a:endParaRPr>
          </a:p>
          <a:p>
            <a:pPr lvl="1"/>
            <a:endParaRPr lang="en-US" sz="600" dirty="0">
              <a:cs typeface="Arial" panose="020B0604020202020204" pitchFamily="34" charset="0"/>
            </a:endParaRPr>
          </a:p>
          <a:p>
            <a:pPr marL="0" indent="0">
              <a:buNone/>
            </a:pPr>
            <a:endParaRPr lang="en-US" dirty="0">
              <a:cs typeface="Arial" panose="020B0604020202020204" pitchFamily="34" charset="0"/>
            </a:endParaRPr>
          </a:p>
          <a:p>
            <a:endParaRPr lang="en-US" dirty="0"/>
          </a:p>
        </p:txBody>
      </p:sp>
    </p:spTree>
    <p:extLst>
      <p:ext uri="{BB962C8B-B14F-4D97-AF65-F5344CB8AC3E}">
        <p14:creationId xmlns:p14="http://schemas.microsoft.com/office/powerpoint/2010/main" val="1877670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13355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4239" y="365125"/>
            <a:ext cx="11099561" cy="1346926"/>
          </a:xfrm>
        </p:spPr>
        <p:txBody>
          <a:bodyPr/>
          <a:lstStyle/>
          <a:p>
            <a:r>
              <a:rPr lang="en-AU" b="1">
                <a:solidFill>
                  <a:schemeClr val="bg1">
                    <a:lumMod val="95000"/>
                  </a:schemeClr>
                </a:solidFill>
              </a:rPr>
              <a:t>Imagine, Believe, Inspire &amp; Achieve </a:t>
            </a:r>
          </a:p>
        </p:txBody>
      </p:sp>
      <p:sp>
        <p:nvSpPr>
          <p:cNvPr id="3" name="Content Placeholder 2"/>
          <p:cNvSpPr>
            <a:spLocks noGrp="1"/>
          </p:cNvSpPr>
          <p:nvPr>
            <p:ph idx="1"/>
          </p:nvPr>
        </p:nvSpPr>
        <p:spPr/>
        <p:txBody>
          <a:bodyPr>
            <a:normAutofit/>
          </a:bodyPr>
          <a:lstStyle/>
          <a:p>
            <a:pPr marL="0" indent="0">
              <a:buNone/>
            </a:pPr>
            <a:r>
              <a:rPr lang="en-AU"/>
              <a:t>ewer-Williams (House Leaders)</a:t>
            </a:r>
          </a:p>
        </p:txBody>
      </p:sp>
      <p:sp>
        <p:nvSpPr>
          <p:cNvPr id="4" name="TextBox 3">
            <a:extLst>
              <a:ext uri="{FF2B5EF4-FFF2-40B4-BE49-F238E27FC236}">
                <a16:creationId xmlns:a16="http://schemas.microsoft.com/office/drawing/2014/main" id="{E5E71705-50E9-40F5-95DB-E2ED80DD56D5}"/>
              </a:ext>
            </a:extLst>
          </p:cNvPr>
          <p:cNvSpPr txBox="1"/>
          <p:nvPr/>
        </p:nvSpPr>
        <p:spPr>
          <a:xfrm>
            <a:off x="1006980" y="2303092"/>
            <a:ext cx="1035607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GB"/>
          </a:p>
        </p:txBody>
      </p:sp>
      <p:sp>
        <p:nvSpPr>
          <p:cNvPr id="5" name="TextBox 4">
            <a:extLst>
              <a:ext uri="{FF2B5EF4-FFF2-40B4-BE49-F238E27FC236}">
                <a16:creationId xmlns:a16="http://schemas.microsoft.com/office/drawing/2014/main" id="{E64635D2-DB8D-4149-89CA-A8DAA22062D2}"/>
              </a:ext>
            </a:extLst>
          </p:cNvPr>
          <p:cNvSpPr txBox="1"/>
          <p:nvPr/>
        </p:nvSpPr>
        <p:spPr>
          <a:xfrm>
            <a:off x="608178" y="2295971"/>
            <a:ext cx="10997010" cy="178510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2600">
              <a:solidFill>
                <a:schemeClr val="bg1"/>
              </a:solidFill>
              <a:ea typeface="+mn-lt"/>
              <a:cs typeface="+mn-lt"/>
            </a:endParaRPr>
          </a:p>
          <a:p>
            <a:r>
              <a:rPr lang="en-GB" sz="2800">
                <a:solidFill>
                  <a:schemeClr val="bg1"/>
                </a:solidFill>
                <a:ea typeface="+mn-lt"/>
                <a:cs typeface="+mn-lt"/>
              </a:rPr>
              <a:t>This is an exciting time for your child as we work with them to navigate their Senior School journey and support them to IMAGINE BELIEVE, INSPIRE &amp; ACHIEVE their senior school goals and post-school aspirations.</a:t>
            </a:r>
            <a:endParaRPr lang="en-GB" sz="2800">
              <a:solidFill>
                <a:schemeClr val="bg1"/>
              </a:solidFill>
            </a:endParaRPr>
          </a:p>
        </p:txBody>
      </p:sp>
    </p:spTree>
    <p:extLst>
      <p:ext uri="{BB962C8B-B14F-4D97-AF65-F5344CB8AC3E}">
        <p14:creationId xmlns:p14="http://schemas.microsoft.com/office/powerpoint/2010/main" val="4247317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99787-8735-2D4F-B39A-2AF0641B1D1B}"/>
              </a:ext>
            </a:extLst>
          </p:cNvPr>
          <p:cNvSpPr>
            <a:spLocks noGrp="1"/>
          </p:cNvSpPr>
          <p:nvPr>
            <p:ph idx="1"/>
          </p:nvPr>
        </p:nvSpPr>
        <p:spPr>
          <a:xfrm>
            <a:off x="281355" y="1559169"/>
            <a:ext cx="11617568" cy="4525108"/>
          </a:xfrm>
        </p:spPr>
        <p:txBody>
          <a:bodyPr>
            <a:normAutofit/>
          </a:bodyPr>
          <a:lstStyle/>
          <a:p>
            <a:pPr marL="0" indent="0">
              <a:buNone/>
            </a:pPr>
            <a:endParaRPr lang="en-US" b="1"/>
          </a:p>
          <a:p>
            <a:pPr marL="0" indent="0">
              <a:buNone/>
            </a:pPr>
            <a:endParaRPr lang="en-US"/>
          </a:p>
        </p:txBody>
      </p:sp>
      <p:sp>
        <p:nvSpPr>
          <p:cNvPr id="2" name="TextBox 1">
            <a:extLst>
              <a:ext uri="{FF2B5EF4-FFF2-40B4-BE49-F238E27FC236}">
                <a16:creationId xmlns:a16="http://schemas.microsoft.com/office/drawing/2014/main" id="{AEF0A264-27EE-8B4D-BC77-13457E478613}"/>
              </a:ext>
            </a:extLst>
          </p:cNvPr>
          <p:cNvSpPr txBox="1"/>
          <p:nvPr/>
        </p:nvSpPr>
        <p:spPr>
          <a:xfrm>
            <a:off x="411480" y="222738"/>
            <a:ext cx="8650459" cy="1200329"/>
          </a:xfrm>
          <a:prstGeom prst="rect">
            <a:avLst/>
          </a:prstGeom>
          <a:noFill/>
        </p:spPr>
        <p:txBody>
          <a:bodyPr wrap="square" rtlCol="0">
            <a:spAutoFit/>
          </a:bodyPr>
          <a:lstStyle/>
          <a:p>
            <a:r>
              <a:rPr lang="en-US" sz="3600">
                <a:solidFill>
                  <a:srgbClr val="006EB6"/>
                </a:solidFill>
                <a:latin typeface="Trebuchet MS" panose="020B0703020202090204" pitchFamily="34" charset="0"/>
              </a:rPr>
              <a:t>Year 11/12 Western Australian Certificate of Education (WACE)</a:t>
            </a:r>
          </a:p>
        </p:txBody>
      </p:sp>
      <p:sp>
        <p:nvSpPr>
          <p:cNvPr id="4" name="TextBox 3">
            <a:extLst>
              <a:ext uri="{FF2B5EF4-FFF2-40B4-BE49-F238E27FC236}">
                <a16:creationId xmlns:a16="http://schemas.microsoft.com/office/drawing/2014/main" id="{CF38224A-33D3-C14A-9D15-E2109E815F0E}"/>
              </a:ext>
            </a:extLst>
          </p:cNvPr>
          <p:cNvSpPr txBox="1"/>
          <p:nvPr/>
        </p:nvSpPr>
        <p:spPr>
          <a:xfrm>
            <a:off x="411480" y="1559170"/>
            <a:ext cx="11441756" cy="4524315"/>
          </a:xfrm>
          <a:prstGeom prst="rect">
            <a:avLst/>
          </a:prstGeom>
          <a:noFill/>
        </p:spPr>
        <p:txBody>
          <a:bodyPr wrap="square" lIns="91440" tIns="45720" rIns="91440" bIns="45720" rtlCol="0" anchor="t">
            <a:spAutoFit/>
          </a:bodyPr>
          <a:lstStyle/>
          <a:p>
            <a:r>
              <a:rPr lang="en-US" b="1">
                <a:latin typeface="Branding Semilight"/>
                <a:cs typeface="Arial"/>
              </a:rPr>
              <a:t>WACE acknowledges that at the end of compulsory schooling a student has achieved or exceeded the required minimum standards in an educational program.</a:t>
            </a:r>
          </a:p>
          <a:p>
            <a:endParaRPr lang="en-US" sz="600">
              <a:latin typeface="Branding Semilight"/>
              <a:cs typeface="Arial" panose="020B0604020202020204" pitchFamily="34" charset="0"/>
            </a:endParaRPr>
          </a:p>
          <a:p>
            <a:r>
              <a:rPr lang="en-US">
                <a:latin typeface="Branding Semilight"/>
                <a:cs typeface="Arial"/>
              </a:rPr>
              <a:t>To achieve WACE, a student must satisfy the following: </a:t>
            </a:r>
          </a:p>
          <a:p>
            <a:endParaRPr lang="en-US">
              <a:latin typeface="Branding Semilight"/>
              <a:cs typeface="Arial" panose="020B0604020202020204" pitchFamily="34" charset="0"/>
            </a:endParaRPr>
          </a:p>
          <a:p>
            <a:endParaRPr lang="en-US" sz="600">
              <a:latin typeface="Branding Semilight"/>
              <a:cs typeface="Arial" panose="020B0604020202020204" pitchFamily="34" charset="0"/>
            </a:endParaRPr>
          </a:p>
          <a:p>
            <a:r>
              <a:rPr lang="en-US">
                <a:latin typeface="Branding Semilight"/>
                <a:cs typeface="Arial"/>
              </a:rPr>
              <a:t>Demonstrate a minimum standard of literacy and numeracy (NAPLAN Band 8 in Year 9 or OLNA achievement)</a:t>
            </a:r>
          </a:p>
          <a:p>
            <a:endParaRPr lang="en-US">
              <a:latin typeface="Branding Semilight"/>
              <a:cs typeface="Arial" panose="020B0604020202020204" pitchFamily="34" charset="0"/>
            </a:endParaRPr>
          </a:p>
          <a:p>
            <a:pPr>
              <a:buFont typeface="Wingdings" pitchFamily="2" charset="2"/>
              <a:buChar char="§"/>
            </a:pPr>
            <a:r>
              <a:rPr lang="en-US">
                <a:latin typeface="Branding Semilight"/>
                <a:cs typeface="Arial"/>
              </a:rPr>
              <a:t>Complete a minimum of 20 units, or equivalents </a:t>
            </a:r>
            <a:endParaRPr lang="en-US">
              <a:latin typeface="Branding Semilight"/>
              <a:cs typeface="Arial" panose="020B0604020202020204" pitchFamily="34" charset="0"/>
            </a:endParaRPr>
          </a:p>
          <a:p>
            <a:endParaRPr lang="en-US">
              <a:latin typeface="Branding Semilight"/>
              <a:cs typeface="Arial" panose="020B0604020202020204" pitchFamily="34" charset="0"/>
            </a:endParaRPr>
          </a:p>
          <a:p>
            <a:pPr>
              <a:buFont typeface="Wingdings" pitchFamily="2" charset="2"/>
              <a:buChar char="§"/>
            </a:pPr>
            <a:r>
              <a:rPr lang="en-US">
                <a:latin typeface="Branding Semilight"/>
                <a:cs typeface="Arial"/>
              </a:rPr>
              <a:t>Complete </a:t>
            </a:r>
            <a:endParaRPr lang="en-US">
              <a:latin typeface="Branding Semilight"/>
              <a:cs typeface="Arial" panose="020B0604020202020204" pitchFamily="34" charset="0"/>
            </a:endParaRPr>
          </a:p>
          <a:p>
            <a:pPr lvl="1">
              <a:buFont typeface="Arial" panose="020B0604020202020204" pitchFamily="34" charset="0"/>
              <a:buChar char="•"/>
            </a:pPr>
            <a:r>
              <a:rPr lang="en-US">
                <a:latin typeface="Branding Semilight"/>
                <a:cs typeface="Arial"/>
              </a:rPr>
              <a:t>At least four Year 12 ATAR courses OR</a:t>
            </a:r>
          </a:p>
          <a:p>
            <a:pPr lvl="1">
              <a:buFont typeface="Arial" panose="020B0604020202020204" pitchFamily="34" charset="0"/>
              <a:buChar char="•"/>
            </a:pPr>
            <a:r>
              <a:rPr lang="en-US">
                <a:latin typeface="Branding Semilight"/>
                <a:cs typeface="Arial"/>
              </a:rPr>
              <a:t>At least five Year 12 General courses and/or ATAR courses</a:t>
            </a:r>
          </a:p>
          <a:p>
            <a:pPr lvl="1">
              <a:buFont typeface="Arial" panose="020B0604020202020204" pitchFamily="34" charset="0"/>
              <a:buChar char="•"/>
            </a:pPr>
            <a:r>
              <a:rPr lang="en-US">
                <a:latin typeface="Branding Semilight"/>
                <a:cs typeface="Arial"/>
              </a:rPr>
              <a:t>A Certificate II (or higher) VET qualification in combination with ATAR, General courses</a:t>
            </a:r>
          </a:p>
          <a:p>
            <a:pPr lvl="1"/>
            <a:endParaRPr lang="en-US">
              <a:latin typeface="Branding Semilight"/>
              <a:cs typeface="Arial" panose="020B0604020202020204" pitchFamily="34" charset="0"/>
            </a:endParaRPr>
          </a:p>
          <a:p>
            <a:pPr lvl="1">
              <a:buFont typeface="Arial" panose="020B0604020202020204" pitchFamily="34" charset="0"/>
              <a:buChar char="•"/>
            </a:pPr>
            <a:endParaRPr lang="en-US" sz="600">
              <a:latin typeface="Branding Semilight"/>
              <a:cs typeface="Arial" panose="020B0604020202020204" pitchFamily="34" charset="0"/>
            </a:endParaRPr>
          </a:p>
          <a:p>
            <a:pPr>
              <a:buFont typeface="Wingdings" pitchFamily="2" charset="2"/>
              <a:buChar char="§"/>
            </a:pPr>
            <a:r>
              <a:rPr lang="en-US">
                <a:latin typeface="Branding Semilight"/>
                <a:cs typeface="Arial"/>
              </a:rPr>
              <a:t>Must achieve at least 14 C grades or higher (or equivalents) in Year 11 and Year 12 units, including at least 6 C grades in Year 12.</a:t>
            </a:r>
          </a:p>
        </p:txBody>
      </p:sp>
    </p:spTree>
    <p:extLst>
      <p:ext uri="{BB962C8B-B14F-4D97-AF65-F5344CB8AC3E}">
        <p14:creationId xmlns:p14="http://schemas.microsoft.com/office/powerpoint/2010/main" val="230173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99787-8735-2D4F-B39A-2AF0641B1D1B}"/>
              </a:ext>
            </a:extLst>
          </p:cNvPr>
          <p:cNvSpPr>
            <a:spLocks noGrp="1"/>
          </p:cNvSpPr>
          <p:nvPr>
            <p:ph idx="1"/>
          </p:nvPr>
        </p:nvSpPr>
        <p:spPr>
          <a:xfrm>
            <a:off x="351692" y="1371600"/>
            <a:ext cx="11398347" cy="5121275"/>
          </a:xfrm>
        </p:spPr>
        <p:txBody>
          <a:bodyPr vert="horz" lIns="91440" tIns="45720" rIns="91440" bIns="45720" rtlCol="0" anchor="t">
            <a:normAutofit lnSpcReduction="10000"/>
          </a:bodyPr>
          <a:lstStyle/>
          <a:p>
            <a:pPr marL="0" indent="0">
              <a:buNone/>
            </a:pPr>
            <a:r>
              <a:rPr lang="en-US" sz="2600">
                <a:latin typeface="Arial"/>
                <a:cs typeface="Arial"/>
              </a:rPr>
              <a:t>Students wishing to complete Year 11/12 at CLC must be enrolled in six (6) courses, or the equivalent in each semester. </a:t>
            </a:r>
            <a:endParaRPr lang="en-US" sz="2600"/>
          </a:p>
          <a:p>
            <a:pPr marL="0" indent="0">
              <a:buNone/>
            </a:pPr>
            <a:endParaRPr lang="en-US" sz="2600">
              <a:latin typeface="Arial" panose="020B0604020202020204" pitchFamily="34" charset="0"/>
              <a:cs typeface="Arial" panose="020B0604020202020204" pitchFamily="34" charset="0"/>
            </a:endParaRPr>
          </a:p>
          <a:p>
            <a:pPr marL="0" indent="0">
              <a:buNone/>
            </a:pPr>
            <a:r>
              <a:rPr lang="en-US" sz="2600" b="1">
                <a:latin typeface="Arial"/>
                <a:cs typeface="Arial"/>
              </a:rPr>
              <a:t>All Year 11 &amp; 12 students must:</a:t>
            </a:r>
            <a:r>
              <a:rPr lang="en-US" sz="2600">
                <a:latin typeface="Arial"/>
                <a:cs typeface="Arial"/>
              </a:rPr>
              <a:t> </a:t>
            </a:r>
          </a:p>
          <a:p>
            <a:pPr marL="0" indent="0">
              <a:buNone/>
            </a:pPr>
            <a:endParaRPr lang="en-US" sz="2600">
              <a:latin typeface="Arial"/>
              <a:cs typeface="Arial"/>
            </a:endParaRPr>
          </a:p>
          <a:p>
            <a:pPr marL="457200" indent="-457200"/>
            <a:r>
              <a:rPr lang="en-US" sz="2600" u="sng">
                <a:latin typeface="Arial"/>
                <a:cs typeface="Arial"/>
              </a:rPr>
              <a:t>Choose an </a:t>
            </a:r>
            <a:r>
              <a:rPr lang="en-US" sz="2600" b="1" u="sng">
                <a:latin typeface="Arial"/>
                <a:cs typeface="Arial"/>
              </a:rPr>
              <a:t>ATAR</a:t>
            </a:r>
            <a:r>
              <a:rPr lang="en-US" sz="2600" u="sng">
                <a:latin typeface="Arial"/>
                <a:cs typeface="Arial"/>
              </a:rPr>
              <a:t> </a:t>
            </a:r>
            <a:r>
              <a:rPr lang="en-US" sz="2600" i="1" u="sng">
                <a:latin typeface="Arial"/>
                <a:cs typeface="Arial"/>
              </a:rPr>
              <a:t>OR </a:t>
            </a:r>
            <a:r>
              <a:rPr lang="en-US" sz="2600" b="1" u="sng">
                <a:latin typeface="Arial"/>
                <a:cs typeface="Arial"/>
              </a:rPr>
              <a:t>General</a:t>
            </a:r>
            <a:r>
              <a:rPr lang="en-US" sz="2600" u="sng">
                <a:latin typeface="Arial"/>
                <a:cs typeface="Arial"/>
              </a:rPr>
              <a:t> (non ATAR) </a:t>
            </a:r>
            <a:r>
              <a:rPr lang="en-US" sz="2600" i="1" u="sng">
                <a:latin typeface="Arial"/>
                <a:cs typeface="Arial"/>
              </a:rPr>
              <a:t>OR </a:t>
            </a:r>
            <a:r>
              <a:rPr lang="en-US" sz="2600" b="1" u="sng">
                <a:latin typeface="Arial"/>
                <a:cs typeface="Arial"/>
              </a:rPr>
              <a:t>Vocational Pathway Program </a:t>
            </a:r>
            <a:r>
              <a:rPr lang="en-US" sz="2600" u="sng">
                <a:latin typeface="Arial"/>
                <a:cs typeface="Arial"/>
              </a:rPr>
              <a:t>pathway</a:t>
            </a:r>
            <a:endParaRPr lang="en-US" sz="2600">
              <a:latin typeface="Branding Semilight"/>
              <a:cs typeface="Arial"/>
            </a:endParaRPr>
          </a:p>
          <a:p>
            <a:pPr marL="457200" indent="-457200"/>
            <a:r>
              <a:rPr lang="en-US" sz="2600">
                <a:latin typeface="Arial"/>
                <a:cs typeface="Arial"/>
              </a:rPr>
              <a:t>Study six 6 courses (24 hours in total per week). This may include a Certificate II or higher course.</a:t>
            </a:r>
            <a:endParaRPr lang="en-US" sz="2600">
              <a:latin typeface="Branding Semilight"/>
              <a:cs typeface="Arial"/>
            </a:endParaRPr>
          </a:p>
          <a:p>
            <a:pPr marL="457200" indent="-457200"/>
            <a:r>
              <a:rPr lang="en-US" sz="2600">
                <a:latin typeface="Arial"/>
                <a:cs typeface="Arial"/>
              </a:rPr>
              <a:t>Select English and/or English Literature, English as an Additional Language (ATAR/General)</a:t>
            </a:r>
            <a:endParaRPr lang="en-US" sz="2600">
              <a:latin typeface="Branding Semilight"/>
              <a:cs typeface="Arial"/>
            </a:endParaRPr>
          </a:p>
          <a:p>
            <a:pPr marL="457200" indent="-457200"/>
            <a:r>
              <a:rPr lang="en-US" sz="2600">
                <a:latin typeface="Arial"/>
                <a:cs typeface="Arial"/>
              </a:rPr>
              <a:t>Include at least 1 x List A </a:t>
            </a:r>
            <a:r>
              <a:rPr lang="en-US" sz="2600" i="1">
                <a:latin typeface="Arial"/>
                <a:cs typeface="Arial"/>
              </a:rPr>
              <a:t>and</a:t>
            </a:r>
            <a:r>
              <a:rPr lang="en-US" sz="2600">
                <a:latin typeface="Arial"/>
                <a:cs typeface="Arial"/>
              </a:rPr>
              <a:t> 1 x List B Subject in their pathway</a:t>
            </a:r>
            <a:endParaRPr lang="en-US" sz="2600">
              <a:latin typeface="Branding Semilight"/>
              <a:cs typeface="Arial"/>
            </a:endParaRPr>
          </a:p>
          <a:p>
            <a:pPr marL="0" indent="0">
              <a:buNone/>
            </a:pPr>
            <a:endParaRPr lang="en-US" b="1">
              <a:latin typeface="Branding Semilight"/>
              <a:cs typeface="Arial"/>
            </a:endParaRPr>
          </a:p>
          <a:p>
            <a:pPr marL="0" indent="0">
              <a:buNone/>
            </a:pPr>
            <a:endParaRPr lang="en-US"/>
          </a:p>
        </p:txBody>
      </p:sp>
      <p:sp>
        <p:nvSpPr>
          <p:cNvPr id="4" name="TextBox 3">
            <a:extLst>
              <a:ext uri="{FF2B5EF4-FFF2-40B4-BE49-F238E27FC236}">
                <a16:creationId xmlns:a16="http://schemas.microsoft.com/office/drawing/2014/main" id="{2AFB541B-43F8-3A46-8FC9-0E3D821BD1CE}"/>
              </a:ext>
            </a:extLst>
          </p:cNvPr>
          <p:cNvSpPr txBox="1"/>
          <p:nvPr/>
        </p:nvSpPr>
        <p:spPr>
          <a:xfrm>
            <a:off x="433754" y="365125"/>
            <a:ext cx="7525526" cy="646331"/>
          </a:xfrm>
          <a:prstGeom prst="rect">
            <a:avLst/>
          </a:prstGeom>
          <a:noFill/>
        </p:spPr>
        <p:txBody>
          <a:bodyPr wrap="square" lIns="91440" tIns="45720" rIns="91440" bIns="45720" rtlCol="0" anchor="t">
            <a:spAutoFit/>
          </a:bodyPr>
          <a:lstStyle/>
          <a:p>
            <a:r>
              <a:rPr lang="en-US" sz="3600" dirty="0">
                <a:solidFill>
                  <a:srgbClr val="006EB6"/>
                </a:solidFill>
                <a:latin typeface="Trebuchet MS"/>
              </a:rPr>
              <a:t>Year 11 (2024) &amp; Year 12 (2025)</a:t>
            </a:r>
          </a:p>
        </p:txBody>
      </p:sp>
    </p:spTree>
    <p:extLst>
      <p:ext uri="{BB962C8B-B14F-4D97-AF65-F5344CB8AC3E}">
        <p14:creationId xmlns:p14="http://schemas.microsoft.com/office/powerpoint/2010/main" val="985673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399787-8735-2D4F-B39A-2AF0641B1D1B}"/>
              </a:ext>
            </a:extLst>
          </p:cNvPr>
          <p:cNvSpPr>
            <a:spLocks noGrp="1"/>
          </p:cNvSpPr>
          <p:nvPr>
            <p:ph idx="1"/>
          </p:nvPr>
        </p:nvSpPr>
        <p:spPr>
          <a:xfrm>
            <a:off x="411479" y="2157851"/>
            <a:ext cx="11639843" cy="4335024"/>
          </a:xfrm>
        </p:spPr>
        <p:txBody>
          <a:bodyPr>
            <a:normAutofit/>
          </a:bodyPr>
          <a:lstStyle/>
          <a:p>
            <a:pPr marL="0" indent="0">
              <a:buNone/>
            </a:pPr>
            <a:endParaRPr lang="en-US"/>
          </a:p>
          <a:p>
            <a:endParaRPr lang="en-US"/>
          </a:p>
        </p:txBody>
      </p:sp>
      <p:sp>
        <p:nvSpPr>
          <p:cNvPr id="5" name="TextBox 4">
            <a:extLst>
              <a:ext uri="{FF2B5EF4-FFF2-40B4-BE49-F238E27FC236}">
                <a16:creationId xmlns:a16="http://schemas.microsoft.com/office/drawing/2014/main" id="{CD22C2D7-EE93-1D46-A92A-9C23F078E28E}"/>
              </a:ext>
            </a:extLst>
          </p:cNvPr>
          <p:cNvSpPr txBox="1"/>
          <p:nvPr/>
        </p:nvSpPr>
        <p:spPr>
          <a:xfrm>
            <a:off x="152814" y="1484683"/>
            <a:ext cx="11768709" cy="3970318"/>
          </a:xfrm>
          <a:prstGeom prst="rect">
            <a:avLst/>
          </a:prstGeom>
          <a:noFill/>
        </p:spPr>
        <p:txBody>
          <a:bodyPr wrap="square" lIns="91440" tIns="45720" rIns="91440" bIns="45720" rtlCol="0" anchor="t">
            <a:spAutoFit/>
          </a:bodyPr>
          <a:lstStyle/>
          <a:p>
            <a:pPr marL="457200" indent="-457200" algn="just">
              <a:buFont typeface="Wingdings"/>
              <a:buChar char="§"/>
            </a:pPr>
            <a:r>
              <a:rPr lang="en-AU" sz="2800" b="1">
                <a:latin typeface="Branding Semilight"/>
                <a:cs typeface="Arial"/>
              </a:rPr>
              <a:t>WACE courses are grouped into:</a:t>
            </a:r>
            <a:endParaRPr lang="en-US" b="1">
              <a:latin typeface="Branding Semilight"/>
              <a:cs typeface="Arial"/>
            </a:endParaRPr>
          </a:p>
          <a:p>
            <a:pPr algn="just"/>
            <a:endParaRPr lang="en-AU" sz="2800" b="1">
              <a:latin typeface="Branding Semilight"/>
              <a:cs typeface="Arial"/>
            </a:endParaRPr>
          </a:p>
          <a:p>
            <a:pPr algn="just"/>
            <a:r>
              <a:rPr lang="en-AU" sz="2800">
                <a:latin typeface="Branding Semilight"/>
                <a:cs typeface="Arial"/>
              </a:rPr>
              <a:t>     List A (Arts/Languages/Social Sciences) and </a:t>
            </a:r>
            <a:endParaRPr lang="en-AU">
              <a:latin typeface="Branding Semilight"/>
              <a:cs typeface="Arial"/>
            </a:endParaRPr>
          </a:p>
          <a:p>
            <a:pPr algn="just"/>
            <a:r>
              <a:rPr lang="en-AU" sz="2800">
                <a:latin typeface="Branding Semilight"/>
                <a:cs typeface="Arial"/>
              </a:rPr>
              <a:t>     List B (Mathematics/Science/Technology). </a:t>
            </a:r>
            <a:endParaRPr lang="en-AU">
              <a:latin typeface="Branding Semilight"/>
            </a:endParaRPr>
          </a:p>
          <a:p>
            <a:pPr algn="just"/>
            <a:endParaRPr lang="en-AU" sz="2800">
              <a:latin typeface="Branding Semilight"/>
              <a:cs typeface="Arial" panose="020B0604020202020204" pitchFamily="34" charset="0"/>
            </a:endParaRPr>
          </a:p>
          <a:p>
            <a:pPr algn="just"/>
            <a:endParaRPr lang="en-AU" sz="2800">
              <a:latin typeface="Branding Semilight"/>
              <a:cs typeface="Arial"/>
            </a:endParaRPr>
          </a:p>
          <a:p>
            <a:pPr marL="457200" indent="-457200" algn="just">
              <a:buFont typeface="Wingdings"/>
              <a:buChar char="§"/>
            </a:pPr>
            <a:r>
              <a:rPr lang="en-AU" sz="2800">
                <a:latin typeface="Branding Semilight"/>
                <a:cs typeface="Arial"/>
              </a:rPr>
              <a:t>Students studying for WACE are required to select at least one Year 12 course from each of List A and List B</a:t>
            </a:r>
            <a:r>
              <a:rPr lang="en-AU" sz="2800"/>
              <a:t>.</a:t>
            </a:r>
          </a:p>
          <a:p>
            <a:pPr marL="457200" indent="-457200" algn="just">
              <a:buFont typeface="Arial" panose="020B0604020202020204" pitchFamily="34" charset="0"/>
              <a:buChar char="•"/>
            </a:pPr>
            <a:endParaRPr lang="en-AU" sz="2800"/>
          </a:p>
        </p:txBody>
      </p:sp>
      <p:sp>
        <p:nvSpPr>
          <p:cNvPr id="2" name="TextBox 1">
            <a:extLst>
              <a:ext uri="{FF2B5EF4-FFF2-40B4-BE49-F238E27FC236}">
                <a16:creationId xmlns:a16="http://schemas.microsoft.com/office/drawing/2014/main" id="{3D2EBC98-4115-2C41-A536-D32C379D5B5E}"/>
              </a:ext>
            </a:extLst>
          </p:cNvPr>
          <p:cNvSpPr txBox="1"/>
          <p:nvPr/>
        </p:nvSpPr>
        <p:spPr>
          <a:xfrm>
            <a:off x="411480" y="365125"/>
            <a:ext cx="5930706" cy="738664"/>
          </a:xfrm>
          <a:prstGeom prst="rect">
            <a:avLst/>
          </a:prstGeom>
          <a:noFill/>
        </p:spPr>
        <p:txBody>
          <a:bodyPr wrap="square" lIns="91440" tIns="45720" rIns="91440" bIns="45720" rtlCol="0" anchor="t">
            <a:spAutoFit/>
          </a:bodyPr>
          <a:lstStyle/>
          <a:p>
            <a:r>
              <a:rPr lang="en-US" sz="4200">
                <a:solidFill>
                  <a:srgbClr val="006EB6"/>
                </a:solidFill>
                <a:latin typeface="Trebuchet MS"/>
              </a:rPr>
              <a:t>List A / List B Subjects</a:t>
            </a:r>
          </a:p>
        </p:txBody>
      </p:sp>
    </p:spTree>
    <p:extLst>
      <p:ext uri="{BB962C8B-B14F-4D97-AF65-F5344CB8AC3E}">
        <p14:creationId xmlns:p14="http://schemas.microsoft.com/office/powerpoint/2010/main" val="4194052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3A65-F393-7C43-9D6A-D01DBC136BBB}"/>
              </a:ext>
            </a:extLst>
          </p:cNvPr>
          <p:cNvSpPr>
            <a:spLocks noGrp="1"/>
          </p:cNvSpPr>
          <p:nvPr>
            <p:ph type="title"/>
          </p:nvPr>
        </p:nvSpPr>
        <p:spPr>
          <a:xfrm>
            <a:off x="328613" y="365125"/>
            <a:ext cx="11025187" cy="1325563"/>
          </a:xfrm>
        </p:spPr>
        <p:txBody>
          <a:bodyPr/>
          <a:lstStyle/>
          <a:p>
            <a:r>
              <a:rPr lang="en-US">
                <a:latin typeface="Trebuchet MS" panose="020B0703020202090204" pitchFamily="34" charset="0"/>
              </a:rPr>
              <a:t>List A / List B Subjects</a:t>
            </a:r>
            <a:br>
              <a:rPr lang="en-US">
                <a:latin typeface="Trebuchet MS" panose="020B0703020202090204" pitchFamily="34" charset="0"/>
              </a:rPr>
            </a:br>
            <a:endParaRPr lang="en-US"/>
          </a:p>
        </p:txBody>
      </p:sp>
      <p:sp>
        <p:nvSpPr>
          <p:cNvPr id="3" name="Content Placeholder 2">
            <a:extLst>
              <a:ext uri="{FF2B5EF4-FFF2-40B4-BE49-F238E27FC236}">
                <a16:creationId xmlns:a16="http://schemas.microsoft.com/office/drawing/2014/main" id="{4878815E-67CC-0140-95AF-DF9D61AB15FC}"/>
              </a:ext>
            </a:extLst>
          </p:cNvPr>
          <p:cNvSpPr>
            <a:spLocks noGrp="1"/>
          </p:cNvSpPr>
          <p:nvPr>
            <p:ph idx="1"/>
          </p:nvPr>
        </p:nvSpPr>
        <p:spPr>
          <a:xfrm>
            <a:off x="471488" y="1857375"/>
            <a:ext cx="10882312" cy="4319588"/>
          </a:xfrm>
        </p:spPr>
        <p:txBody>
          <a:bodyPr vert="horz" lIns="91440" tIns="45720" rIns="91440" bIns="45720" rtlCol="0" anchor="t">
            <a:normAutofit/>
          </a:bodyPr>
          <a:lstStyle/>
          <a:p>
            <a:endParaRPr lang="en-US"/>
          </a:p>
          <a:p>
            <a:endParaRPr lang="en-US"/>
          </a:p>
          <a:p>
            <a:pPr marL="0" indent="0">
              <a:buNone/>
            </a:pPr>
            <a:endParaRPr lang="en-US" i="1"/>
          </a:p>
        </p:txBody>
      </p:sp>
      <p:sp>
        <p:nvSpPr>
          <p:cNvPr id="4" name="TextBox 3">
            <a:extLst>
              <a:ext uri="{FF2B5EF4-FFF2-40B4-BE49-F238E27FC236}">
                <a16:creationId xmlns:a16="http://schemas.microsoft.com/office/drawing/2014/main" id="{7BB31BBF-08D5-4A31-899A-801C8E529303}"/>
              </a:ext>
            </a:extLst>
          </p:cNvPr>
          <p:cNvSpPr txBox="1"/>
          <p:nvPr/>
        </p:nvSpPr>
        <p:spPr>
          <a:xfrm>
            <a:off x="412915" y="1702451"/>
            <a:ext cx="11196838"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buChar char="•"/>
            </a:pPr>
            <a:r>
              <a:rPr lang="en-AU" sz="3000">
                <a:cs typeface="Arial"/>
              </a:rPr>
              <a:t> English is a </a:t>
            </a:r>
            <a:r>
              <a:rPr lang="en-AU" sz="3000" b="1">
                <a:cs typeface="Arial"/>
              </a:rPr>
              <a:t>compulsory course</a:t>
            </a:r>
            <a:r>
              <a:rPr lang="en-AU" sz="3000">
                <a:cs typeface="Arial"/>
              </a:rPr>
              <a:t> for students to select in Year 11 and Year 12 in all pathways (</a:t>
            </a:r>
            <a:r>
              <a:rPr lang="en-AU" sz="3000" err="1">
                <a:cs typeface="Arial"/>
              </a:rPr>
              <a:t>Eg</a:t>
            </a:r>
            <a:r>
              <a:rPr lang="en-AU" sz="3000">
                <a:cs typeface="Arial"/>
              </a:rPr>
              <a:t>; ATAR, General or Vocational Directions Program) to achieve WACE</a:t>
            </a:r>
            <a:r>
              <a:rPr lang="en-US" sz="3000">
                <a:cs typeface="Arial"/>
              </a:rPr>
              <a:t>​</a:t>
            </a:r>
          </a:p>
          <a:p>
            <a:pPr algn="just">
              <a:buChar char="•"/>
            </a:pPr>
            <a:endParaRPr lang="en-US" sz="3000">
              <a:cs typeface="Arial"/>
            </a:endParaRPr>
          </a:p>
          <a:p>
            <a:pPr algn="just"/>
            <a:endParaRPr lang="en-US" sz="3000">
              <a:cs typeface="Arial"/>
            </a:endParaRPr>
          </a:p>
          <a:p>
            <a:pPr algn="just">
              <a:buFont typeface="Arial"/>
              <a:buChar char="•"/>
            </a:pPr>
            <a:r>
              <a:rPr lang="en-US" sz="3000">
                <a:cs typeface="Arial"/>
              </a:rPr>
              <a:t> The Coastal Lakes College Senior School Handbook will provide a comprehensive list of all List A &amp; List B Senior School courses offered by the College in 2024 / 2025. </a:t>
            </a:r>
          </a:p>
        </p:txBody>
      </p:sp>
    </p:spTree>
    <p:extLst>
      <p:ext uri="{BB962C8B-B14F-4D97-AF65-F5344CB8AC3E}">
        <p14:creationId xmlns:p14="http://schemas.microsoft.com/office/powerpoint/2010/main" val="388056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D1B6FA-6BB3-4871-8795-A350A993EB39}"/>
              </a:ext>
            </a:extLst>
          </p:cNvPr>
          <p:cNvSpPr>
            <a:spLocks noGrp="1"/>
          </p:cNvSpPr>
          <p:nvPr>
            <p:ph idx="1"/>
          </p:nvPr>
        </p:nvSpPr>
        <p:spPr/>
        <p:txBody>
          <a:bodyPr vert="horz" lIns="91440" tIns="45720" rIns="91440" bIns="45720" rtlCol="0" anchor="t">
            <a:normAutofit/>
          </a:bodyPr>
          <a:lstStyle/>
          <a:p>
            <a:pPr marL="0" indent="0">
              <a:buNone/>
            </a:pPr>
            <a:endParaRPr lang="en-GB"/>
          </a:p>
          <a:p>
            <a:pPr marL="0" indent="0">
              <a:buNone/>
            </a:pPr>
            <a:endParaRPr lang="en-GB"/>
          </a:p>
          <a:p>
            <a:pPr algn="ctr">
              <a:buNone/>
            </a:pPr>
            <a:r>
              <a:rPr lang="en-GB" sz="4400">
                <a:ea typeface="+mn-lt"/>
                <a:cs typeface="+mn-lt"/>
              </a:rPr>
              <a:t>Course Pathway 1 - ATAR</a:t>
            </a:r>
          </a:p>
          <a:p>
            <a:pPr marL="0" indent="0">
              <a:buNone/>
            </a:pPr>
            <a:endParaRPr lang="en-GB"/>
          </a:p>
        </p:txBody>
      </p:sp>
    </p:spTree>
    <p:extLst>
      <p:ext uri="{BB962C8B-B14F-4D97-AF65-F5344CB8AC3E}">
        <p14:creationId xmlns:p14="http://schemas.microsoft.com/office/powerpoint/2010/main" val="465437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Branding Semibold"/>
        <a:ea typeface=""/>
        <a:cs typeface=""/>
      </a:majorFont>
      <a:minorFont>
        <a:latin typeface="Branding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Branding Semibold"/>
        <a:ea typeface=""/>
        <a:cs typeface=""/>
      </a:majorFont>
      <a:minorFont>
        <a:latin typeface="Branding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3402</Words>
  <Application>Microsoft Office PowerPoint</Application>
  <PresentationFormat>Widescreen</PresentationFormat>
  <Paragraphs>390</Paragraphs>
  <Slides>44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44</vt:i4>
      </vt:variant>
    </vt:vector>
  </HeadingPairs>
  <TitlesOfParts>
    <vt:vector size="52" baseType="lpstr">
      <vt:lpstr>Arial</vt:lpstr>
      <vt:lpstr>Branding Semibold</vt:lpstr>
      <vt:lpstr>Branding Semilight</vt:lpstr>
      <vt:lpstr>Calibri</vt:lpstr>
      <vt:lpstr>Trebuchet MS</vt:lpstr>
      <vt:lpstr>Wingdings</vt:lpstr>
      <vt:lpstr>Office Theme</vt:lpstr>
      <vt:lpstr>1_Office Theme</vt:lpstr>
      <vt:lpstr>PowerPoint Presentation</vt:lpstr>
      <vt:lpstr>PowerPoint Presentation</vt:lpstr>
      <vt:lpstr>Contents of Presentation </vt:lpstr>
      <vt:lpstr>PowerPoint Presentation</vt:lpstr>
      <vt:lpstr>PowerPoint Presentation</vt:lpstr>
      <vt:lpstr>PowerPoint Presentation</vt:lpstr>
      <vt:lpstr>PowerPoint Presentation</vt:lpstr>
      <vt:lpstr>List A / List B Subjects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General Pathway</vt:lpstr>
      <vt:lpstr>General Pathway Ctd</vt:lpstr>
      <vt:lpstr>Year 10 Feedback – General Courses</vt:lpstr>
      <vt:lpstr>In-School Certificate Courses at CLC</vt:lpstr>
      <vt:lpstr>Vocational Directions Pathway</vt:lpstr>
      <vt:lpstr>Vocational Directions Pathway (VDP)</vt:lpstr>
      <vt:lpstr>Vocational Directions Pathway (VDP)</vt:lpstr>
      <vt:lpstr>Vocational Directions Pathway</vt:lpstr>
      <vt:lpstr>VDP Streams</vt:lpstr>
      <vt:lpstr>VDP Streams </vt:lpstr>
      <vt:lpstr>VDP Streams Summary</vt:lpstr>
      <vt:lpstr>Requirements for Entry into Stream 2 – WACE Bound VDP</vt:lpstr>
      <vt:lpstr>Requirements for Entry into VDP</vt:lpstr>
      <vt:lpstr>VDP Entry Requirements</vt:lpstr>
      <vt:lpstr>How to Apply for the Stream 1 – WACE Bound VDP Stream?</vt:lpstr>
      <vt:lpstr>What happens if my VDP application is successful?</vt:lpstr>
      <vt:lpstr>Vocational Directions Program (VDP)</vt:lpstr>
      <vt:lpstr>TAFE Courses</vt:lpstr>
      <vt:lpstr>VETDSS Guide</vt:lpstr>
      <vt:lpstr>Possible In-School Certificate Courses </vt:lpstr>
      <vt:lpstr>PowerPoint Presentation</vt:lpstr>
      <vt:lpstr>Course Selection Timeline </vt:lpstr>
      <vt:lpstr>PowerPoint Presentation</vt:lpstr>
      <vt:lpstr>Course Selection Advice</vt:lpstr>
      <vt:lpstr>Course Selection Advice</vt:lpstr>
      <vt:lpstr>Useful Links &amp; Additional Information</vt:lpstr>
      <vt:lpstr>Where to From Here?</vt:lpstr>
      <vt:lpstr>Imagine, Believe, Inspire &amp; Achieve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Wendel</dc:creator>
  <cp:lastModifiedBy>NAIR Ashvin [Coastal Lakes College]</cp:lastModifiedBy>
  <cp:revision>50</cp:revision>
  <cp:lastPrinted>2023-04-27T02:44:51Z</cp:lastPrinted>
  <dcterms:created xsi:type="dcterms:W3CDTF">2018-09-04T04:59:08Z</dcterms:created>
  <dcterms:modified xsi:type="dcterms:W3CDTF">2023-05-10T07:28:27Z</dcterms:modified>
</cp:coreProperties>
</file>